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85" r:id="rId4"/>
    <p:sldId id="263" r:id="rId5"/>
    <p:sldId id="280" r:id="rId6"/>
    <p:sldId id="301" r:id="rId7"/>
    <p:sldId id="264" r:id="rId8"/>
    <p:sldId id="283" r:id="rId9"/>
    <p:sldId id="286" r:id="rId10"/>
    <p:sldId id="290" r:id="rId11"/>
    <p:sldId id="291" r:id="rId12"/>
    <p:sldId id="271" r:id="rId13"/>
    <p:sldId id="287" r:id="rId14"/>
    <p:sldId id="288" r:id="rId15"/>
    <p:sldId id="292" r:id="rId16"/>
    <p:sldId id="294" r:id="rId17"/>
    <p:sldId id="295" r:id="rId18"/>
    <p:sldId id="293" r:id="rId19"/>
    <p:sldId id="284" r:id="rId20"/>
    <p:sldId id="268" r:id="rId21"/>
    <p:sldId id="297" r:id="rId22"/>
    <p:sldId id="300" r:id="rId23"/>
    <p:sldId id="267" r:id="rId24"/>
    <p:sldId id="269" r:id="rId25"/>
    <p:sldId id="276" r:id="rId26"/>
    <p:sldId id="299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3"/>
    <p:restoredTop sz="94444"/>
  </p:normalViewPr>
  <p:slideViewPr>
    <p:cSldViewPr snapToGrid="0" snapToObjects="1">
      <p:cViewPr varScale="1">
        <p:scale>
          <a:sx n="87" d="100"/>
          <a:sy n="87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5FA09-FA75-4747-A91A-5004F5694474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02681-70EF-1D46-B151-C4991CAF5E22}">
      <dgm:prSet phldrT="[Text]"/>
      <dgm:spPr/>
      <dgm:t>
        <a:bodyPr/>
        <a:lstStyle/>
        <a:p>
          <a:r>
            <a:rPr lang="en-US" dirty="0" smtClean="0"/>
            <a:t>Working in partnership</a:t>
          </a:r>
          <a:endParaRPr lang="en-US" dirty="0"/>
        </a:p>
      </dgm:t>
    </dgm:pt>
    <dgm:pt modelId="{E244C896-CD5F-F544-B99B-FD98BEB80497}" type="parTrans" cxnId="{FEE865CE-0ADD-3546-995F-3D98D50D09A6}">
      <dgm:prSet/>
      <dgm:spPr/>
      <dgm:t>
        <a:bodyPr/>
        <a:lstStyle/>
        <a:p>
          <a:endParaRPr lang="en-US"/>
        </a:p>
      </dgm:t>
    </dgm:pt>
    <dgm:pt modelId="{C00DE97B-A243-F54E-92D8-B731F472B273}" type="sibTrans" cxnId="{FEE865CE-0ADD-3546-995F-3D98D50D09A6}">
      <dgm:prSet/>
      <dgm:spPr/>
      <dgm:t>
        <a:bodyPr/>
        <a:lstStyle/>
        <a:p>
          <a:endParaRPr lang="en-US"/>
        </a:p>
      </dgm:t>
    </dgm:pt>
    <dgm:pt modelId="{DD8D71F1-9E1A-6041-B916-CB2E968DA853}">
      <dgm:prSet phldrT="[Text]" custT="1"/>
      <dgm:spPr/>
      <dgm:t>
        <a:bodyPr/>
        <a:lstStyle/>
        <a:p>
          <a:r>
            <a:rPr lang="en-US" sz="1400" b="1" dirty="0" smtClean="0"/>
            <a:t>Supporting self </a:t>
          </a:r>
          <a:r>
            <a:rPr lang="en-US" sz="1400" b="1" dirty="0" smtClean="0"/>
            <a:t>care/ self</a:t>
          </a:r>
          <a:r>
            <a:rPr lang="en-US" sz="1400" b="1" baseline="0" dirty="0" smtClean="0"/>
            <a:t> </a:t>
          </a:r>
          <a:r>
            <a:rPr lang="en-US" sz="1400" b="1" dirty="0" smtClean="0"/>
            <a:t>management</a:t>
          </a:r>
          <a:endParaRPr lang="en-US" sz="1400" b="1" dirty="0" smtClean="0"/>
        </a:p>
      </dgm:t>
    </dgm:pt>
    <dgm:pt modelId="{E62FE5C8-C8B4-DD42-8FC6-F63AA2AC3701}" type="parTrans" cxnId="{1D274CF8-A16C-3940-A70F-10A5BCCF402A}">
      <dgm:prSet/>
      <dgm:spPr/>
      <dgm:t>
        <a:bodyPr/>
        <a:lstStyle/>
        <a:p>
          <a:endParaRPr lang="en-US"/>
        </a:p>
      </dgm:t>
    </dgm:pt>
    <dgm:pt modelId="{022139D0-3B19-DD48-9870-854BBE75B6C6}" type="sibTrans" cxnId="{1D274CF8-A16C-3940-A70F-10A5BCCF402A}">
      <dgm:prSet/>
      <dgm:spPr/>
      <dgm:t>
        <a:bodyPr/>
        <a:lstStyle/>
        <a:p>
          <a:endParaRPr lang="en-US"/>
        </a:p>
      </dgm:t>
    </dgm:pt>
    <dgm:pt modelId="{DC6FA016-5D16-A542-9E27-9398F21E71C3}">
      <dgm:prSet phldrT="[Text]" custT="1"/>
      <dgm:spPr/>
      <dgm:t>
        <a:bodyPr/>
        <a:lstStyle/>
        <a:p>
          <a:r>
            <a:rPr lang="en-US" sz="1400" b="1" dirty="0" smtClean="0"/>
            <a:t>Shared decision making</a:t>
          </a:r>
          <a:endParaRPr lang="en-US" sz="1400" b="1" dirty="0"/>
        </a:p>
      </dgm:t>
    </dgm:pt>
    <dgm:pt modelId="{33C770E8-7109-764A-9DED-DB9E45E90F15}" type="parTrans" cxnId="{C0B26EE2-4795-4D4E-8552-1D55C1D3DEB1}">
      <dgm:prSet/>
      <dgm:spPr/>
      <dgm:t>
        <a:bodyPr/>
        <a:lstStyle/>
        <a:p>
          <a:endParaRPr lang="en-US"/>
        </a:p>
      </dgm:t>
    </dgm:pt>
    <dgm:pt modelId="{92F1EFDE-A53F-5442-926D-56819FAF3170}" type="sibTrans" cxnId="{C0B26EE2-4795-4D4E-8552-1D55C1D3DEB1}">
      <dgm:prSet/>
      <dgm:spPr/>
      <dgm:t>
        <a:bodyPr/>
        <a:lstStyle/>
        <a:p>
          <a:endParaRPr lang="en-US"/>
        </a:p>
      </dgm:t>
    </dgm:pt>
    <dgm:pt modelId="{E8ABE377-3D84-B04D-AA40-6C1E57CA0374}">
      <dgm:prSet phldrT="[Text]" custT="1"/>
      <dgm:spPr/>
      <dgm:t>
        <a:bodyPr/>
        <a:lstStyle/>
        <a:p>
          <a:r>
            <a:rPr lang="en-US" sz="1400" b="1" dirty="0" smtClean="0"/>
            <a:t>Care planning</a:t>
          </a:r>
          <a:endParaRPr lang="en-US" sz="1400" b="1" dirty="0"/>
        </a:p>
      </dgm:t>
    </dgm:pt>
    <dgm:pt modelId="{55EFB49A-A5A7-ED4B-9943-53A8CB00B551}" type="parTrans" cxnId="{8A2D9627-A257-7944-930E-8CA89FCF6D0F}">
      <dgm:prSet/>
      <dgm:spPr/>
      <dgm:t>
        <a:bodyPr/>
        <a:lstStyle/>
        <a:p>
          <a:endParaRPr lang="en-US"/>
        </a:p>
      </dgm:t>
    </dgm:pt>
    <dgm:pt modelId="{033FD450-DE31-6E4B-A2F2-70FD199F3431}" type="sibTrans" cxnId="{8A2D9627-A257-7944-930E-8CA89FCF6D0F}">
      <dgm:prSet/>
      <dgm:spPr/>
      <dgm:t>
        <a:bodyPr/>
        <a:lstStyle/>
        <a:p>
          <a:endParaRPr lang="en-US"/>
        </a:p>
      </dgm:t>
    </dgm:pt>
    <dgm:pt modelId="{BCA8D280-B9C4-E845-AB41-18E116EC3916}">
      <dgm:prSet phldrT="[Text]"/>
      <dgm:spPr/>
      <dgm:t>
        <a:bodyPr/>
        <a:lstStyle/>
        <a:p>
          <a:endParaRPr lang="en-US" dirty="0"/>
        </a:p>
      </dgm:t>
    </dgm:pt>
    <dgm:pt modelId="{BFDA3113-BBAC-0241-8576-0D64DA7E026D}" type="parTrans" cxnId="{F6AC1949-3143-8F49-A252-2756325E7702}">
      <dgm:prSet/>
      <dgm:spPr/>
      <dgm:t>
        <a:bodyPr/>
        <a:lstStyle/>
        <a:p>
          <a:endParaRPr lang="en-US"/>
        </a:p>
      </dgm:t>
    </dgm:pt>
    <dgm:pt modelId="{5BDA4730-4DA7-7B43-B8EE-6D45AB2E23DA}" type="sibTrans" cxnId="{F6AC1949-3143-8F49-A252-2756325E7702}">
      <dgm:prSet/>
      <dgm:spPr/>
      <dgm:t>
        <a:bodyPr/>
        <a:lstStyle/>
        <a:p>
          <a:endParaRPr lang="en-US"/>
        </a:p>
      </dgm:t>
    </dgm:pt>
    <dgm:pt modelId="{42306892-6A7C-5343-864F-7C5AA0571CCC}" type="pres">
      <dgm:prSet presAssocID="{F615FA09-FA75-4747-A91A-5004F56944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8C35E-8A64-0D45-A2B2-F35ED4C46E1F}" type="pres">
      <dgm:prSet presAssocID="{F615FA09-FA75-4747-A91A-5004F5694474}" presName="radial" presStyleCnt="0">
        <dgm:presLayoutVars>
          <dgm:animLvl val="ctr"/>
        </dgm:presLayoutVars>
      </dgm:prSet>
      <dgm:spPr/>
    </dgm:pt>
    <dgm:pt modelId="{819D43F6-12E5-4D4A-A881-BD979F9A4A46}" type="pres">
      <dgm:prSet presAssocID="{C5302681-70EF-1D46-B151-C4991CAF5E22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044DC77A-4055-A941-91FE-A4A0D9667FF7}" type="pres">
      <dgm:prSet presAssocID="{DC6FA016-5D16-A542-9E27-9398F21E71C3}" presName="node" presStyleLbl="vennNode1" presStyleIdx="1" presStyleCnt="4" custScaleX="133784" custScaleY="130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A743-AE7D-AF45-A8A5-D641420AFE8C}" type="pres">
      <dgm:prSet presAssocID="{DD8D71F1-9E1A-6041-B916-CB2E968DA853}" presName="node" presStyleLbl="vennNode1" presStyleIdx="2" presStyleCnt="4" custScaleX="129667" custScaleY="131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DAB6D-D32D-964C-8632-026CF58BE57A}" type="pres">
      <dgm:prSet presAssocID="{E8ABE377-3D84-B04D-AA40-6C1E57CA0374}" presName="node" presStyleLbl="vennNode1" presStyleIdx="3" presStyleCnt="4" custScaleX="130570" custScaleY="13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1FBF2-C0E7-454D-B88B-F4A8524C9F86}" type="presOf" srcId="{F615FA09-FA75-4747-A91A-5004F5694474}" destId="{42306892-6A7C-5343-864F-7C5AA0571CCC}" srcOrd="0" destOrd="0" presId="urn:microsoft.com/office/officeart/2005/8/layout/radial3"/>
    <dgm:cxn modelId="{1D274CF8-A16C-3940-A70F-10A5BCCF402A}" srcId="{C5302681-70EF-1D46-B151-C4991CAF5E22}" destId="{DD8D71F1-9E1A-6041-B916-CB2E968DA853}" srcOrd="1" destOrd="0" parTransId="{E62FE5C8-C8B4-DD42-8FC6-F63AA2AC3701}" sibTransId="{022139D0-3B19-DD48-9870-854BBE75B6C6}"/>
    <dgm:cxn modelId="{F6AC1949-3143-8F49-A252-2756325E7702}" srcId="{F615FA09-FA75-4747-A91A-5004F5694474}" destId="{BCA8D280-B9C4-E845-AB41-18E116EC3916}" srcOrd="1" destOrd="0" parTransId="{BFDA3113-BBAC-0241-8576-0D64DA7E026D}" sibTransId="{5BDA4730-4DA7-7B43-B8EE-6D45AB2E23DA}"/>
    <dgm:cxn modelId="{A384D672-119E-0141-8D82-FCB7D355AAC0}" type="presOf" srcId="{C5302681-70EF-1D46-B151-C4991CAF5E22}" destId="{819D43F6-12E5-4D4A-A881-BD979F9A4A46}" srcOrd="0" destOrd="0" presId="urn:microsoft.com/office/officeart/2005/8/layout/radial3"/>
    <dgm:cxn modelId="{3A6E4DA8-669E-2E45-A7C5-9C63FC83F04A}" type="presOf" srcId="{DC6FA016-5D16-A542-9E27-9398F21E71C3}" destId="{044DC77A-4055-A941-91FE-A4A0D9667FF7}" srcOrd="0" destOrd="0" presId="urn:microsoft.com/office/officeart/2005/8/layout/radial3"/>
    <dgm:cxn modelId="{8A2D9627-A257-7944-930E-8CA89FCF6D0F}" srcId="{C5302681-70EF-1D46-B151-C4991CAF5E22}" destId="{E8ABE377-3D84-B04D-AA40-6C1E57CA0374}" srcOrd="2" destOrd="0" parTransId="{55EFB49A-A5A7-ED4B-9943-53A8CB00B551}" sibTransId="{033FD450-DE31-6E4B-A2F2-70FD199F3431}"/>
    <dgm:cxn modelId="{C0B26EE2-4795-4D4E-8552-1D55C1D3DEB1}" srcId="{C5302681-70EF-1D46-B151-C4991CAF5E22}" destId="{DC6FA016-5D16-A542-9E27-9398F21E71C3}" srcOrd="0" destOrd="0" parTransId="{33C770E8-7109-764A-9DED-DB9E45E90F15}" sibTransId="{92F1EFDE-A53F-5442-926D-56819FAF3170}"/>
    <dgm:cxn modelId="{FEE865CE-0ADD-3546-995F-3D98D50D09A6}" srcId="{F615FA09-FA75-4747-A91A-5004F5694474}" destId="{C5302681-70EF-1D46-B151-C4991CAF5E22}" srcOrd="0" destOrd="0" parTransId="{E244C896-CD5F-F544-B99B-FD98BEB80497}" sibTransId="{C00DE97B-A243-F54E-92D8-B731F472B273}"/>
    <dgm:cxn modelId="{876C1610-3AD4-454C-99D9-7BB8D27A63CE}" type="presOf" srcId="{DD8D71F1-9E1A-6041-B916-CB2E968DA853}" destId="{1AD8A743-AE7D-AF45-A8A5-D641420AFE8C}" srcOrd="0" destOrd="0" presId="urn:microsoft.com/office/officeart/2005/8/layout/radial3"/>
    <dgm:cxn modelId="{29E90588-22EB-6F44-8215-68979473673B}" type="presOf" srcId="{E8ABE377-3D84-B04D-AA40-6C1E57CA0374}" destId="{084DAB6D-D32D-964C-8632-026CF58BE57A}" srcOrd="0" destOrd="0" presId="urn:microsoft.com/office/officeart/2005/8/layout/radial3"/>
    <dgm:cxn modelId="{AA5D22F0-0F3C-E341-8CBB-80D447FE7FD8}" type="presParOf" srcId="{42306892-6A7C-5343-864F-7C5AA0571CCC}" destId="{DE58C35E-8A64-0D45-A2B2-F35ED4C46E1F}" srcOrd="0" destOrd="0" presId="urn:microsoft.com/office/officeart/2005/8/layout/radial3"/>
    <dgm:cxn modelId="{BC7E4C2B-88CF-CD4B-A4CB-FF5FB24708D2}" type="presParOf" srcId="{DE58C35E-8A64-0D45-A2B2-F35ED4C46E1F}" destId="{819D43F6-12E5-4D4A-A881-BD979F9A4A46}" srcOrd="0" destOrd="0" presId="urn:microsoft.com/office/officeart/2005/8/layout/radial3"/>
    <dgm:cxn modelId="{13CF5DC1-C2BA-CD43-AB34-0C4F55A9605E}" type="presParOf" srcId="{DE58C35E-8A64-0D45-A2B2-F35ED4C46E1F}" destId="{044DC77A-4055-A941-91FE-A4A0D9667FF7}" srcOrd="1" destOrd="0" presId="urn:microsoft.com/office/officeart/2005/8/layout/radial3"/>
    <dgm:cxn modelId="{0CF0F182-2333-3342-8D61-2CA591E1439F}" type="presParOf" srcId="{DE58C35E-8A64-0D45-A2B2-F35ED4C46E1F}" destId="{1AD8A743-AE7D-AF45-A8A5-D641420AFE8C}" srcOrd="2" destOrd="0" presId="urn:microsoft.com/office/officeart/2005/8/layout/radial3"/>
    <dgm:cxn modelId="{6D4A1787-5664-514C-9735-E0E67A3557AD}" type="presParOf" srcId="{DE58C35E-8A64-0D45-A2B2-F35ED4C46E1F}" destId="{084DAB6D-D32D-964C-8632-026CF58BE57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3CA0A-38E0-D24E-9FA5-540D2343E633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FF62F-C504-5B4B-A1C0-3474610DBCB4}">
      <dgm:prSet phldrT="[Text]"/>
      <dgm:spPr/>
      <dgm:t>
        <a:bodyPr/>
        <a:lstStyle/>
        <a:p>
          <a:r>
            <a:rPr lang="en-US" b="1" dirty="0" smtClean="0"/>
            <a:t>Health</a:t>
          </a:r>
        </a:p>
        <a:p>
          <a:r>
            <a:rPr lang="en-US" dirty="0" smtClean="0"/>
            <a:t>Managing</a:t>
          </a:r>
          <a:r>
            <a:rPr lang="en-US" baseline="0" dirty="0" smtClean="0"/>
            <a:t> my health conditions </a:t>
          </a:r>
          <a:endParaRPr lang="en-US" dirty="0"/>
        </a:p>
      </dgm:t>
    </dgm:pt>
    <dgm:pt modelId="{1964C130-80F9-DC4A-86F8-05E8978C9997}" type="parTrans" cxnId="{9443B71A-CAD2-F041-946B-83D749D4D733}">
      <dgm:prSet/>
      <dgm:spPr/>
      <dgm:t>
        <a:bodyPr/>
        <a:lstStyle/>
        <a:p>
          <a:endParaRPr lang="en-US"/>
        </a:p>
      </dgm:t>
    </dgm:pt>
    <dgm:pt modelId="{E2235C60-6BB6-A140-AFA3-5B1963A5348A}" type="sibTrans" cxnId="{9443B71A-CAD2-F041-946B-83D749D4D733}">
      <dgm:prSet/>
      <dgm:spPr/>
      <dgm:t>
        <a:bodyPr/>
        <a:lstStyle/>
        <a:p>
          <a:endParaRPr lang="en-US"/>
        </a:p>
      </dgm:t>
    </dgm:pt>
    <dgm:pt modelId="{762AAA18-C155-844E-9750-05BDA216C153}">
      <dgm:prSet phldrT="[Text]"/>
      <dgm:spPr/>
      <dgm:t>
        <a:bodyPr/>
        <a:lstStyle/>
        <a:p>
          <a:r>
            <a:rPr lang="en-US" b="1" dirty="0" smtClean="0"/>
            <a:t>Wellbeing</a:t>
          </a:r>
        </a:p>
        <a:p>
          <a:r>
            <a:rPr lang="en-US" dirty="0" smtClean="0"/>
            <a:t>Managing</a:t>
          </a:r>
          <a:r>
            <a:rPr lang="en-US" baseline="0" dirty="0" smtClean="0"/>
            <a:t> the </a:t>
          </a:r>
          <a:r>
            <a:rPr lang="en-US" i="1" baseline="0" dirty="0" smtClean="0"/>
            <a:t>impact</a:t>
          </a:r>
          <a:r>
            <a:rPr lang="en-US" baseline="0" dirty="0" smtClean="0"/>
            <a:t> of my health conditions on my psychosocial functioning</a:t>
          </a:r>
          <a:endParaRPr lang="en-US" dirty="0"/>
        </a:p>
      </dgm:t>
    </dgm:pt>
    <dgm:pt modelId="{D43F5C10-E214-1348-BAC3-55A43C523071}" type="parTrans" cxnId="{9F8597BA-6648-404C-BC34-6681FF1E6A57}">
      <dgm:prSet/>
      <dgm:spPr/>
      <dgm:t>
        <a:bodyPr/>
        <a:lstStyle/>
        <a:p>
          <a:endParaRPr lang="en-US"/>
        </a:p>
      </dgm:t>
    </dgm:pt>
    <dgm:pt modelId="{C6D699E6-9B01-C94E-8F44-F58CE68E7624}" type="sibTrans" cxnId="{9F8597BA-6648-404C-BC34-6681FF1E6A57}">
      <dgm:prSet/>
      <dgm:spPr/>
      <dgm:t>
        <a:bodyPr/>
        <a:lstStyle/>
        <a:p>
          <a:endParaRPr lang="en-US"/>
        </a:p>
      </dgm:t>
    </dgm:pt>
    <dgm:pt modelId="{48652E35-751F-CB42-A6CB-C85028BCD187}" type="pres">
      <dgm:prSet presAssocID="{9743CA0A-38E0-D24E-9FA5-540D2343E633}" presName="Name0" presStyleCnt="0">
        <dgm:presLayoutVars>
          <dgm:chMax val="2"/>
          <dgm:chPref val="2"/>
          <dgm:animLvl val="lvl"/>
        </dgm:presLayoutVars>
      </dgm:prSet>
      <dgm:spPr/>
    </dgm:pt>
    <dgm:pt modelId="{C546F09D-335B-0C4E-AA14-8E057B418797}" type="pres">
      <dgm:prSet presAssocID="{9743CA0A-38E0-D24E-9FA5-540D2343E633}" presName="LeftText" presStyleLbl="revTx" presStyleIdx="0" presStyleCnt="0">
        <dgm:presLayoutVars>
          <dgm:bulletEnabled val="1"/>
        </dgm:presLayoutVars>
      </dgm:prSet>
      <dgm:spPr/>
    </dgm:pt>
    <dgm:pt modelId="{67CD0C9B-CFE4-354A-9683-B6C5CABB05E7}" type="pres">
      <dgm:prSet presAssocID="{9743CA0A-38E0-D24E-9FA5-540D2343E633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C6067600-91BB-4E4C-862A-64FAE08B4E13}" type="pres">
      <dgm:prSet presAssocID="{9743CA0A-38E0-D24E-9FA5-540D2343E633}" presName="RightText" presStyleLbl="revTx" presStyleIdx="0" presStyleCnt="0">
        <dgm:presLayoutVars>
          <dgm:bulletEnabled val="1"/>
        </dgm:presLayoutVars>
      </dgm:prSet>
      <dgm:spPr/>
    </dgm:pt>
    <dgm:pt modelId="{95422691-9232-0843-AB71-1161DCCDED3E}" type="pres">
      <dgm:prSet presAssocID="{9743CA0A-38E0-D24E-9FA5-540D2343E633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DB6F06FF-7E24-F448-8E49-C793D294AF7E}" type="pres">
      <dgm:prSet presAssocID="{9743CA0A-38E0-D24E-9FA5-540D2343E633}" presName="TopArrow" presStyleLbl="node1" presStyleIdx="0" presStyleCnt="2"/>
      <dgm:spPr/>
    </dgm:pt>
    <dgm:pt modelId="{DE47493A-D69A-7440-B394-64210953FCC4}" type="pres">
      <dgm:prSet presAssocID="{9743CA0A-38E0-D24E-9FA5-540D2343E633}" presName="BottomArrow" presStyleLbl="node1" presStyleIdx="1" presStyleCnt="2"/>
      <dgm:spPr/>
    </dgm:pt>
  </dgm:ptLst>
  <dgm:cxnLst>
    <dgm:cxn modelId="{9443B71A-CAD2-F041-946B-83D749D4D733}" srcId="{9743CA0A-38E0-D24E-9FA5-540D2343E633}" destId="{C2BFF62F-C504-5B4B-A1C0-3474610DBCB4}" srcOrd="0" destOrd="0" parTransId="{1964C130-80F9-DC4A-86F8-05E8978C9997}" sibTransId="{E2235C60-6BB6-A140-AFA3-5B1963A5348A}"/>
    <dgm:cxn modelId="{9F8597BA-6648-404C-BC34-6681FF1E6A57}" srcId="{9743CA0A-38E0-D24E-9FA5-540D2343E633}" destId="{762AAA18-C155-844E-9750-05BDA216C153}" srcOrd="1" destOrd="0" parTransId="{D43F5C10-E214-1348-BAC3-55A43C523071}" sibTransId="{C6D699E6-9B01-C94E-8F44-F58CE68E7624}"/>
    <dgm:cxn modelId="{7470B716-2A95-A14C-9D50-0C875687D0AD}" type="presOf" srcId="{9743CA0A-38E0-D24E-9FA5-540D2343E633}" destId="{48652E35-751F-CB42-A6CB-C85028BCD187}" srcOrd="0" destOrd="0" presId="urn:microsoft.com/office/officeart/2009/layout/ReverseList"/>
    <dgm:cxn modelId="{C9302493-91CE-F845-9A8A-7596C4721E53}" type="presOf" srcId="{762AAA18-C155-844E-9750-05BDA216C153}" destId="{C6067600-91BB-4E4C-862A-64FAE08B4E13}" srcOrd="0" destOrd="0" presId="urn:microsoft.com/office/officeart/2009/layout/ReverseList"/>
    <dgm:cxn modelId="{A0D34566-1DBF-FA46-AE44-623C5CC6C73E}" type="presOf" srcId="{C2BFF62F-C504-5B4B-A1C0-3474610DBCB4}" destId="{C546F09D-335B-0C4E-AA14-8E057B418797}" srcOrd="0" destOrd="0" presId="urn:microsoft.com/office/officeart/2009/layout/ReverseList"/>
    <dgm:cxn modelId="{A2E0DB52-DE4E-4048-B956-046C7356341C}" type="presOf" srcId="{762AAA18-C155-844E-9750-05BDA216C153}" destId="{95422691-9232-0843-AB71-1161DCCDED3E}" srcOrd="1" destOrd="0" presId="urn:microsoft.com/office/officeart/2009/layout/ReverseList"/>
    <dgm:cxn modelId="{488920A4-5489-6548-AC4C-AA131AB0FEEC}" type="presOf" srcId="{C2BFF62F-C504-5B4B-A1C0-3474610DBCB4}" destId="{67CD0C9B-CFE4-354A-9683-B6C5CABB05E7}" srcOrd="1" destOrd="0" presId="urn:microsoft.com/office/officeart/2009/layout/ReverseList"/>
    <dgm:cxn modelId="{CD6F1EBA-6188-E349-A298-754E5FBE0459}" type="presParOf" srcId="{48652E35-751F-CB42-A6CB-C85028BCD187}" destId="{C546F09D-335B-0C4E-AA14-8E057B418797}" srcOrd="0" destOrd="0" presId="urn:microsoft.com/office/officeart/2009/layout/ReverseList"/>
    <dgm:cxn modelId="{B660FFAF-E552-0849-93A6-8C9734E02FDE}" type="presParOf" srcId="{48652E35-751F-CB42-A6CB-C85028BCD187}" destId="{67CD0C9B-CFE4-354A-9683-B6C5CABB05E7}" srcOrd="1" destOrd="0" presId="urn:microsoft.com/office/officeart/2009/layout/ReverseList"/>
    <dgm:cxn modelId="{565EB326-977F-8B4D-82C0-26609EA91DDE}" type="presParOf" srcId="{48652E35-751F-CB42-A6CB-C85028BCD187}" destId="{C6067600-91BB-4E4C-862A-64FAE08B4E13}" srcOrd="2" destOrd="0" presId="urn:microsoft.com/office/officeart/2009/layout/ReverseList"/>
    <dgm:cxn modelId="{3C1E00A9-1ABC-F347-9FB3-C9E0984BE529}" type="presParOf" srcId="{48652E35-751F-CB42-A6CB-C85028BCD187}" destId="{95422691-9232-0843-AB71-1161DCCDED3E}" srcOrd="3" destOrd="0" presId="urn:microsoft.com/office/officeart/2009/layout/ReverseList"/>
    <dgm:cxn modelId="{1257DF64-E6B9-F045-9A9D-4FCC05BECEDA}" type="presParOf" srcId="{48652E35-751F-CB42-A6CB-C85028BCD187}" destId="{DB6F06FF-7E24-F448-8E49-C793D294AF7E}" srcOrd="4" destOrd="0" presId="urn:microsoft.com/office/officeart/2009/layout/ReverseList"/>
    <dgm:cxn modelId="{D4FBD989-EED4-B44D-9B1A-C323895D8396}" type="presParOf" srcId="{48652E35-751F-CB42-A6CB-C85028BCD187}" destId="{DE47493A-D69A-7440-B394-64210953FCC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C6FF7-18A8-E947-BD98-E365AA9A649F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41E55-C066-DC4D-8250-06290AF4A4E6}">
      <dgm:prSet phldrT="[Text]"/>
      <dgm:spPr/>
      <dgm:t>
        <a:bodyPr/>
        <a:lstStyle/>
        <a:p>
          <a:r>
            <a:rPr lang="en-US" dirty="0" smtClean="0"/>
            <a:t>Segmentation</a:t>
          </a:r>
          <a:endParaRPr lang="en-US" dirty="0"/>
        </a:p>
      </dgm:t>
    </dgm:pt>
    <dgm:pt modelId="{564C1C3B-9A09-7340-A8E8-A520FD223728}" type="parTrans" cxnId="{57B59B75-E671-7047-B525-45F0E2F0F507}">
      <dgm:prSet/>
      <dgm:spPr/>
      <dgm:t>
        <a:bodyPr/>
        <a:lstStyle/>
        <a:p>
          <a:endParaRPr lang="en-US"/>
        </a:p>
      </dgm:t>
    </dgm:pt>
    <dgm:pt modelId="{3772A944-D76C-8C46-BC2B-656A04173006}" type="sibTrans" cxnId="{57B59B75-E671-7047-B525-45F0E2F0F507}">
      <dgm:prSet/>
      <dgm:spPr/>
      <dgm:t>
        <a:bodyPr/>
        <a:lstStyle/>
        <a:p>
          <a:endParaRPr lang="en-US"/>
        </a:p>
      </dgm:t>
    </dgm:pt>
    <dgm:pt modelId="{F20D2A8E-F2D9-3446-91C2-CD0BF21C5B52}">
      <dgm:prSet phldrT="[Text]"/>
      <dgm:spPr/>
      <dgm:t>
        <a:bodyPr/>
        <a:lstStyle/>
        <a:p>
          <a:r>
            <a:rPr lang="en-US" dirty="0" smtClean="0"/>
            <a:t>Tailored coaching</a:t>
          </a:r>
          <a:endParaRPr lang="en-US" dirty="0"/>
        </a:p>
      </dgm:t>
    </dgm:pt>
    <dgm:pt modelId="{4EE136E8-D10A-0842-A155-10358A275B21}" type="parTrans" cxnId="{6C2004BE-1234-6949-8344-49054B88834F}">
      <dgm:prSet/>
      <dgm:spPr/>
      <dgm:t>
        <a:bodyPr/>
        <a:lstStyle/>
        <a:p>
          <a:endParaRPr lang="en-US"/>
        </a:p>
      </dgm:t>
    </dgm:pt>
    <dgm:pt modelId="{633E1AA8-31F4-C142-AF76-AB6FEFF4C67A}" type="sibTrans" cxnId="{6C2004BE-1234-6949-8344-49054B88834F}">
      <dgm:prSet/>
      <dgm:spPr/>
      <dgm:t>
        <a:bodyPr/>
        <a:lstStyle/>
        <a:p>
          <a:endParaRPr lang="en-US"/>
        </a:p>
      </dgm:t>
    </dgm:pt>
    <dgm:pt modelId="{4EB96159-94BC-FA4E-BDBE-F6EDDDC70F73}">
      <dgm:prSet phldrT="[Text]"/>
      <dgm:spPr/>
      <dgm:t>
        <a:bodyPr/>
        <a:lstStyle/>
        <a:p>
          <a:r>
            <a:rPr lang="en-US" dirty="0" err="1" smtClean="0"/>
            <a:t>Programme</a:t>
          </a:r>
          <a:r>
            <a:rPr lang="en-US" dirty="0" smtClean="0"/>
            <a:t> assessment</a:t>
          </a:r>
          <a:endParaRPr lang="en-US" dirty="0"/>
        </a:p>
      </dgm:t>
    </dgm:pt>
    <dgm:pt modelId="{07125655-EB2E-BE40-A413-E341D1885902}" type="parTrans" cxnId="{E24E12FF-ED83-1640-83F9-C4FBD31CB388}">
      <dgm:prSet/>
      <dgm:spPr/>
      <dgm:t>
        <a:bodyPr/>
        <a:lstStyle/>
        <a:p>
          <a:endParaRPr lang="en-US"/>
        </a:p>
      </dgm:t>
    </dgm:pt>
    <dgm:pt modelId="{BC39AB2F-13EC-874E-9F82-902C94E8B7E6}" type="sibTrans" cxnId="{E24E12FF-ED83-1640-83F9-C4FBD31CB388}">
      <dgm:prSet/>
      <dgm:spPr/>
      <dgm:t>
        <a:bodyPr/>
        <a:lstStyle/>
        <a:p>
          <a:endParaRPr lang="en-US"/>
        </a:p>
      </dgm:t>
    </dgm:pt>
    <dgm:pt modelId="{2EEEBB77-90C4-A641-8BFB-40AEDA87C936}">
      <dgm:prSet phldrT="[Text]"/>
      <dgm:spPr/>
      <dgm:t>
        <a:bodyPr/>
        <a:lstStyle/>
        <a:p>
          <a:r>
            <a:rPr lang="en-US" dirty="0" smtClean="0"/>
            <a:t>Predictive </a:t>
          </a:r>
          <a:r>
            <a:rPr lang="en-US" dirty="0" err="1" smtClean="0"/>
            <a:t>modelling</a:t>
          </a:r>
          <a:endParaRPr lang="en-US" dirty="0"/>
        </a:p>
      </dgm:t>
    </dgm:pt>
    <dgm:pt modelId="{0F18F9B3-2A8C-B04D-82D4-2F14BB95090B}" type="parTrans" cxnId="{D6868C59-FF2F-AC4D-A897-84CAEAF1037D}">
      <dgm:prSet/>
      <dgm:spPr/>
      <dgm:t>
        <a:bodyPr/>
        <a:lstStyle/>
        <a:p>
          <a:endParaRPr lang="en-US"/>
        </a:p>
      </dgm:t>
    </dgm:pt>
    <dgm:pt modelId="{150AC071-91F6-054D-98AA-C985DFF8F8D1}" type="sibTrans" cxnId="{D6868C59-FF2F-AC4D-A897-84CAEAF1037D}">
      <dgm:prSet/>
      <dgm:spPr/>
      <dgm:t>
        <a:bodyPr/>
        <a:lstStyle/>
        <a:p>
          <a:endParaRPr lang="en-US"/>
        </a:p>
      </dgm:t>
    </dgm:pt>
    <dgm:pt modelId="{D6116923-B9AA-CE40-B027-FB178787578D}">
      <dgm:prSet phldrT="[Text]"/>
      <dgm:spPr/>
      <dgm:t>
        <a:bodyPr/>
        <a:lstStyle/>
        <a:p>
          <a:r>
            <a:rPr lang="en-US" dirty="0" smtClean="0"/>
            <a:t>Target resources</a:t>
          </a:r>
          <a:endParaRPr lang="en-US" dirty="0"/>
        </a:p>
      </dgm:t>
    </dgm:pt>
    <dgm:pt modelId="{E928EB7B-95F3-0542-9E91-0B50E69A8FF7}" type="parTrans" cxnId="{03143325-B732-F64C-9228-DBFAF21879A2}">
      <dgm:prSet/>
      <dgm:spPr/>
      <dgm:t>
        <a:bodyPr/>
        <a:lstStyle/>
        <a:p>
          <a:endParaRPr lang="en-US"/>
        </a:p>
      </dgm:t>
    </dgm:pt>
    <dgm:pt modelId="{4E818277-2D3C-C54C-81D1-89B556CCF4BD}" type="sibTrans" cxnId="{03143325-B732-F64C-9228-DBFAF21879A2}">
      <dgm:prSet/>
      <dgm:spPr/>
      <dgm:t>
        <a:bodyPr/>
        <a:lstStyle/>
        <a:p>
          <a:endParaRPr lang="en-US"/>
        </a:p>
      </dgm:t>
    </dgm:pt>
    <dgm:pt modelId="{632FBECF-BECD-9548-BB63-930C0FA2DE96}">
      <dgm:prSet phldrT="[Text]"/>
      <dgm:spPr/>
      <dgm:t>
        <a:bodyPr/>
        <a:lstStyle/>
        <a:p>
          <a:r>
            <a:rPr lang="en-US" dirty="0" smtClean="0"/>
            <a:t>Use resources more effectively</a:t>
          </a:r>
          <a:endParaRPr lang="en-US" dirty="0"/>
        </a:p>
      </dgm:t>
    </dgm:pt>
    <dgm:pt modelId="{8702BDCE-C4C6-854A-85E6-0BC05438C12F}" type="parTrans" cxnId="{3D7B6BEF-E259-8F4A-99C0-C0729B193A84}">
      <dgm:prSet/>
      <dgm:spPr/>
      <dgm:t>
        <a:bodyPr/>
        <a:lstStyle/>
        <a:p>
          <a:endParaRPr lang="en-US"/>
        </a:p>
      </dgm:t>
    </dgm:pt>
    <dgm:pt modelId="{11C1A7E1-5252-6545-A8E0-8EAB47D60FB3}" type="sibTrans" cxnId="{3D7B6BEF-E259-8F4A-99C0-C0729B193A84}">
      <dgm:prSet/>
      <dgm:spPr/>
      <dgm:t>
        <a:bodyPr/>
        <a:lstStyle/>
        <a:p>
          <a:endParaRPr lang="en-US"/>
        </a:p>
      </dgm:t>
    </dgm:pt>
    <dgm:pt modelId="{9988BC08-B371-7247-9938-41BC106CD7A1}">
      <dgm:prSet phldrT="[Text]"/>
      <dgm:spPr/>
      <dgm:t>
        <a:bodyPr/>
        <a:lstStyle/>
        <a:p>
          <a:r>
            <a:rPr lang="en-US" dirty="0" smtClean="0"/>
            <a:t>Start where people are</a:t>
          </a:r>
          <a:endParaRPr lang="en-US" dirty="0"/>
        </a:p>
      </dgm:t>
    </dgm:pt>
    <dgm:pt modelId="{DF2D8DB4-F861-3349-830A-760F1F3D6E9D}" type="parTrans" cxnId="{77C0E154-F051-E645-98F0-AEE4E59A4823}">
      <dgm:prSet/>
      <dgm:spPr/>
      <dgm:t>
        <a:bodyPr/>
        <a:lstStyle/>
        <a:p>
          <a:endParaRPr lang="en-US"/>
        </a:p>
      </dgm:t>
    </dgm:pt>
    <dgm:pt modelId="{4C2A3104-5EB2-B247-8EEA-7B407F23698C}" type="sibTrans" cxnId="{77C0E154-F051-E645-98F0-AEE4E59A4823}">
      <dgm:prSet/>
      <dgm:spPr/>
      <dgm:t>
        <a:bodyPr/>
        <a:lstStyle/>
        <a:p>
          <a:endParaRPr lang="en-US"/>
        </a:p>
      </dgm:t>
    </dgm:pt>
    <dgm:pt modelId="{9B3907F5-0FDE-CB41-A9F5-D0A3CE21387E}">
      <dgm:prSet phldrT="[Text]"/>
      <dgm:spPr/>
      <dgm:t>
        <a:bodyPr/>
        <a:lstStyle/>
        <a:p>
          <a:r>
            <a:rPr lang="en-US" dirty="0" err="1" smtClean="0"/>
            <a:t>Personalise</a:t>
          </a:r>
          <a:r>
            <a:rPr lang="en-US" dirty="0" smtClean="0"/>
            <a:t> support</a:t>
          </a:r>
          <a:endParaRPr lang="en-US" dirty="0"/>
        </a:p>
      </dgm:t>
    </dgm:pt>
    <dgm:pt modelId="{52E4E0D9-1677-AE47-8D12-29E4975928B9}" type="parTrans" cxnId="{DCDF4C39-70C9-B54D-8B0D-F00915B381D9}">
      <dgm:prSet/>
      <dgm:spPr/>
      <dgm:t>
        <a:bodyPr/>
        <a:lstStyle/>
        <a:p>
          <a:endParaRPr lang="en-US"/>
        </a:p>
      </dgm:t>
    </dgm:pt>
    <dgm:pt modelId="{2CDFCB44-9D57-CB41-927F-9A520CBC0D34}" type="sibTrans" cxnId="{DCDF4C39-70C9-B54D-8B0D-F00915B381D9}">
      <dgm:prSet/>
      <dgm:spPr/>
      <dgm:t>
        <a:bodyPr/>
        <a:lstStyle/>
        <a:p>
          <a:endParaRPr lang="en-US"/>
        </a:p>
      </dgm:t>
    </dgm:pt>
    <dgm:pt modelId="{E0181CFA-D995-1A41-8F95-F4B84CD0643E}">
      <dgm:prSet phldrT="[Text]"/>
      <dgm:spPr/>
      <dgm:t>
        <a:bodyPr/>
        <a:lstStyle/>
        <a:p>
          <a:r>
            <a:rPr lang="en-US" dirty="0" smtClean="0"/>
            <a:t>Quality assure interventions</a:t>
          </a:r>
          <a:endParaRPr lang="en-US" dirty="0"/>
        </a:p>
      </dgm:t>
    </dgm:pt>
    <dgm:pt modelId="{09AD2407-4117-7942-B1AC-FE1D9C6C9E2B}" type="parTrans" cxnId="{72D86B07-F664-E141-90EB-77C5818989C0}">
      <dgm:prSet/>
      <dgm:spPr/>
      <dgm:t>
        <a:bodyPr/>
        <a:lstStyle/>
        <a:p>
          <a:endParaRPr lang="en-US"/>
        </a:p>
      </dgm:t>
    </dgm:pt>
    <dgm:pt modelId="{72759BAC-FDF0-9D40-B543-484FEF200D31}" type="sibTrans" cxnId="{72D86B07-F664-E141-90EB-77C5818989C0}">
      <dgm:prSet/>
      <dgm:spPr/>
      <dgm:t>
        <a:bodyPr/>
        <a:lstStyle/>
        <a:p>
          <a:endParaRPr lang="en-US"/>
        </a:p>
      </dgm:t>
    </dgm:pt>
    <dgm:pt modelId="{361C358B-FACD-3E47-AC69-DE57FB823A51}">
      <dgm:prSet phldrT="[Text]"/>
      <dgm:spPr/>
      <dgm:t>
        <a:bodyPr/>
        <a:lstStyle/>
        <a:p>
          <a:r>
            <a:rPr lang="en-US" dirty="0" smtClean="0"/>
            <a:t>Improve quality of interventions</a:t>
          </a:r>
          <a:endParaRPr lang="en-US" dirty="0"/>
        </a:p>
      </dgm:t>
    </dgm:pt>
    <dgm:pt modelId="{F768547F-B0AA-AA4C-8590-0EF4C3199B61}" type="parTrans" cxnId="{669D289E-AAC0-C443-A094-6EC34052CBA3}">
      <dgm:prSet/>
      <dgm:spPr/>
      <dgm:t>
        <a:bodyPr/>
        <a:lstStyle/>
        <a:p>
          <a:endParaRPr lang="en-US"/>
        </a:p>
      </dgm:t>
    </dgm:pt>
    <dgm:pt modelId="{4AB739A2-3C84-A04E-8410-821BCF9E7B81}" type="sibTrans" cxnId="{669D289E-AAC0-C443-A094-6EC34052CBA3}">
      <dgm:prSet/>
      <dgm:spPr/>
      <dgm:t>
        <a:bodyPr/>
        <a:lstStyle/>
        <a:p>
          <a:endParaRPr lang="en-US"/>
        </a:p>
      </dgm:t>
    </dgm:pt>
    <dgm:pt modelId="{E2FC5236-7B54-9647-9E6F-62A4C18FCF25}">
      <dgm:prSet phldrT="[Text]"/>
      <dgm:spPr/>
      <dgm:t>
        <a:bodyPr/>
        <a:lstStyle/>
        <a:p>
          <a:r>
            <a:rPr lang="en-US" dirty="0" smtClean="0"/>
            <a:t>More sophisticated understanding of drivers of risk</a:t>
          </a:r>
          <a:endParaRPr lang="en-US" dirty="0"/>
        </a:p>
      </dgm:t>
    </dgm:pt>
    <dgm:pt modelId="{E118C020-624E-F744-94D1-691A3444174E}" type="parTrans" cxnId="{4F600F43-8BFF-7445-884A-0B833F6F8D7F}">
      <dgm:prSet/>
      <dgm:spPr/>
      <dgm:t>
        <a:bodyPr/>
        <a:lstStyle/>
        <a:p>
          <a:endParaRPr lang="en-US"/>
        </a:p>
      </dgm:t>
    </dgm:pt>
    <dgm:pt modelId="{3C2A75DF-87F0-DF41-B55D-8BE3F64DCD4B}" type="sibTrans" cxnId="{4F600F43-8BFF-7445-884A-0B833F6F8D7F}">
      <dgm:prSet/>
      <dgm:spPr/>
      <dgm:t>
        <a:bodyPr/>
        <a:lstStyle/>
        <a:p>
          <a:endParaRPr lang="en-US"/>
        </a:p>
      </dgm:t>
    </dgm:pt>
    <dgm:pt modelId="{1D50BA55-B8DC-D048-B86C-36AEE4ABE571}" type="pres">
      <dgm:prSet presAssocID="{EE4C6FF7-18A8-E947-BD98-E365AA9A649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2C9FE-28E0-4843-BBF9-D503302AA1AC}" type="pres">
      <dgm:prSet presAssocID="{EE4C6FF7-18A8-E947-BD98-E365AA9A649F}" presName="diamond" presStyleLbl="bgShp" presStyleIdx="0" presStyleCnt="1"/>
      <dgm:spPr/>
    </dgm:pt>
    <dgm:pt modelId="{90D39A09-C818-5A4A-87A2-D7E88C232FDC}" type="pres">
      <dgm:prSet presAssocID="{EE4C6FF7-18A8-E947-BD98-E365AA9A64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DBE7-CC98-F74C-9049-337F928855BB}" type="pres">
      <dgm:prSet presAssocID="{EE4C6FF7-18A8-E947-BD98-E365AA9A64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A8F79-7B82-A048-9E98-D8B91582E728}" type="pres">
      <dgm:prSet presAssocID="{EE4C6FF7-18A8-E947-BD98-E365AA9A64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D2B27-715C-DE4D-98C6-535F0C27EE45}" type="pres">
      <dgm:prSet presAssocID="{EE4C6FF7-18A8-E947-BD98-E365AA9A64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86B07-F664-E141-90EB-77C5818989C0}" srcId="{4EB96159-94BC-FA4E-BDBE-F6EDDDC70F73}" destId="{E0181CFA-D995-1A41-8F95-F4B84CD0643E}" srcOrd="0" destOrd="0" parTransId="{09AD2407-4117-7942-B1AC-FE1D9C6C9E2B}" sibTransId="{72759BAC-FDF0-9D40-B543-484FEF200D31}"/>
    <dgm:cxn modelId="{F439043A-9A3B-B54E-82BA-45FF244CFA15}" type="presOf" srcId="{F20D2A8E-F2D9-3446-91C2-CD0BF21C5B52}" destId="{7A89DBE7-CC98-F74C-9049-337F928855BB}" srcOrd="0" destOrd="0" presId="urn:microsoft.com/office/officeart/2005/8/layout/matrix3"/>
    <dgm:cxn modelId="{4F600F43-8BFF-7445-884A-0B833F6F8D7F}" srcId="{2EEEBB77-90C4-A641-8BFB-40AEDA87C936}" destId="{E2FC5236-7B54-9647-9E6F-62A4C18FCF25}" srcOrd="0" destOrd="0" parTransId="{E118C020-624E-F744-94D1-691A3444174E}" sibTransId="{3C2A75DF-87F0-DF41-B55D-8BE3F64DCD4B}"/>
    <dgm:cxn modelId="{932EFB7B-3069-824B-A0AA-31D3D5ECED1E}" type="presOf" srcId="{A0741E55-C066-DC4D-8250-06290AF4A4E6}" destId="{90D39A09-C818-5A4A-87A2-D7E88C232FDC}" srcOrd="0" destOrd="0" presId="urn:microsoft.com/office/officeart/2005/8/layout/matrix3"/>
    <dgm:cxn modelId="{6C2004BE-1234-6949-8344-49054B88834F}" srcId="{EE4C6FF7-18A8-E947-BD98-E365AA9A649F}" destId="{F20D2A8E-F2D9-3446-91C2-CD0BF21C5B52}" srcOrd="1" destOrd="0" parTransId="{4EE136E8-D10A-0842-A155-10358A275B21}" sibTransId="{633E1AA8-31F4-C142-AF76-AB6FEFF4C67A}"/>
    <dgm:cxn modelId="{57B59B75-E671-7047-B525-45F0E2F0F507}" srcId="{EE4C6FF7-18A8-E947-BD98-E365AA9A649F}" destId="{A0741E55-C066-DC4D-8250-06290AF4A4E6}" srcOrd="0" destOrd="0" parTransId="{564C1C3B-9A09-7340-A8E8-A520FD223728}" sibTransId="{3772A944-D76C-8C46-BC2B-656A04173006}"/>
    <dgm:cxn modelId="{7D441A63-BD47-7940-B5B8-48F501AACF81}" type="presOf" srcId="{361C358B-FACD-3E47-AC69-DE57FB823A51}" destId="{E37A8F79-7B82-A048-9E98-D8B91582E728}" srcOrd="0" destOrd="2" presId="urn:microsoft.com/office/officeart/2005/8/layout/matrix3"/>
    <dgm:cxn modelId="{D6868C59-FF2F-AC4D-A897-84CAEAF1037D}" srcId="{EE4C6FF7-18A8-E947-BD98-E365AA9A649F}" destId="{2EEEBB77-90C4-A641-8BFB-40AEDA87C936}" srcOrd="3" destOrd="0" parTransId="{0F18F9B3-2A8C-B04D-82D4-2F14BB95090B}" sibTransId="{150AC071-91F6-054D-98AA-C985DFF8F8D1}"/>
    <dgm:cxn modelId="{77C0E154-F051-E645-98F0-AEE4E59A4823}" srcId="{F20D2A8E-F2D9-3446-91C2-CD0BF21C5B52}" destId="{9988BC08-B371-7247-9938-41BC106CD7A1}" srcOrd="0" destOrd="0" parTransId="{DF2D8DB4-F861-3349-830A-760F1F3D6E9D}" sibTransId="{4C2A3104-5EB2-B247-8EEA-7B407F23698C}"/>
    <dgm:cxn modelId="{3DE30E04-398F-1D44-ADED-2D86A2C6F163}" type="presOf" srcId="{9B3907F5-0FDE-CB41-A9F5-D0A3CE21387E}" destId="{7A89DBE7-CC98-F74C-9049-337F928855BB}" srcOrd="0" destOrd="2" presId="urn:microsoft.com/office/officeart/2005/8/layout/matrix3"/>
    <dgm:cxn modelId="{6DE42DE8-97D9-5C4E-9B20-0931EA2F4733}" type="presOf" srcId="{632FBECF-BECD-9548-BB63-930C0FA2DE96}" destId="{90D39A09-C818-5A4A-87A2-D7E88C232FDC}" srcOrd="0" destOrd="2" presId="urn:microsoft.com/office/officeart/2005/8/layout/matrix3"/>
    <dgm:cxn modelId="{E24E12FF-ED83-1640-83F9-C4FBD31CB388}" srcId="{EE4C6FF7-18A8-E947-BD98-E365AA9A649F}" destId="{4EB96159-94BC-FA4E-BDBE-F6EDDDC70F73}" srcOrd="2" destOrd="0" parTransId="{07125655-EB2E-BE40-A413-E341D1885902}" sibTransId="{BC39AB2F-13EC-874E-9F82-902C94E8B7E6}"/>
    <dgm:cxn modelId="{17C4E1D3-B615-0C44-9A4E-7203E37CD9FC}" type="presOf" srcId="{2EEEBB77-90C4-A641-8BFB-40AEDA87C936}" destId="{6CED2B27-715C-DE4D-98C6-535F0C27EE45}" srcOrd="0" destOrd="0" presId="urn:microsoft.com/office/officeart/2005/8/layout/matrix3"/>
    <dgm:cxn modelId="{669D289E-AAC0-C443-A094-6EC34052CBA3}" srcId="{4EB96159-94BC-FA4E-BDBE-F6EDDDC70F73}" destId="{361C358B-FACD-3E47-AC69-DE57FB823A51}" srcOrd="1" destOrd="0" parTransId="{F768547F-B0AA-AA4C-8590-0EF4C3199B61}" sibTransId="{4AB739A2-3C84-A04E-8410-821BCF9E7B81}"/>
    <dgm:cxn modelId="{AE41BAEE-E96D-7D43-A71E-F498FC454A16}" type="presOf" srcId="{4EB96159-94BC-FA4E-BDBE-F6EDDDC70F73}" destId="{E37A8F79-7B82-A048-9E98-D8B91582E728}" srcOrd="0" destOrd="0" presId="urn:microsoft.com/office/officeart/2005/8/layout/matrix3"/>
    <dgm:cxn modelId="{FAC67F70-A2B9-C643-A871-0A0E30093F0E}" type="presOf" srcId="{EE4C6FF7-18A8-E947-BD98-E365AA9A649F}" destId="{1D50BA55-B8DC-D048-B86C-36AEE4ABE571}" srcOrd="0" destOrd="0" presId="urn:microsoft.com/office/officeart/2005/8/layout/matrix3"/>
    <dgm:cxn modelId="{DCDF4C39-70C9-B54D-8B0D-F00915B381D9}" srcId="{F20D2A8E-F2D9-3446-91C2-CD0BF21C5B52}" destId="{9B3907F5-0FDE-CB41-A9F5-D0A3CE21387E}" srcOrd="1" destOrd="0" parTransId="{52E4E0D9-1677-AE47-8D12-29E4975928B9}" sibTransId="{2CDFCB44-9D57-CB41-927F-9A520CBC0D34}"/>
    <dgm:cxn modelId="{A723DCC8-E392-9C4C-A920-2A1C5392967B}" type="presOf" srcId="{E2FC5236-7B54-9647-9E6F-62A4C18FCF25}" destId="{6CED2B27-715C-DE4D-98C6-535F0C27EE45}" srcOrd="0" destOrd="1" presId="urn:microsoft.com/office/officeart/2005/8/layout/matrix3"/>
    <dgm:cxn modelId="{753068CE-879C-D342-B32D-0145B03927A7}" type="presOf" srcId="{E0181CFA-D995-1A41-8F95-F4B84CD0643E}" destId="{E37A8F79-7B82-A048-9E98-D8B91582E728}" srcOrd="0" destOrd="1" presId="urn:microsoft.com/office/officeart/2005/8/layout/matrix3"/>
    <dgm:cxn modelId="{3D7B6BEF-E259-8F4A-99C0-C0729B193A84}" srcId="{A0741E55-C066-DC4D-8250-06290AF4A4E6}" destId="{632FBECF-BECD-9548-BB63-930C0FA2DE96}" srcOrd="1" destOrd="0" parTransId="{8702BDCE-C4C6-854A-85E6-0BC05438C12F}" sibTransId="{11C1A7E1-5252-6545-A8E0-8EAB47D60FB3}"/>
    <dgm:cxn modelId="{03143325-B732-F64C-9228-DBFAF21879A2}" srcId="{A0741E55-C066-DC4D-8250-06290AF4A4E6}" destId="{D6116923-B9AA-CE40-B027-FB178787578D}" srcOrd="0" destOrd="0" parTransId="{E928EB7B-95F3-0542-9E91-0B50E69A8FF7}" sibTransId="{4E818277-2D3C-C54C-81D1-89B556CCF4BD}"/>
    <dgm:cxn modelId="{9BB1840F-087B-F648-A887-9E922E3A4DAA}" type="presOf" srcId="{9988BC08-B371-7247-9938-41BC106CD7A1}" destId="{7A89DBE7-CC98-F74C-9049-337F928855BB}" srcOrd="0" destOrd="1" presId="urn:microsoft.com/office/officeart/2005/8/layout/matrix3"/>
    <dgm:cxn modelId="{53B3798E-A182-584F-B970-819EEEF86804}" type="presOf" srcId="{D6116923-B9AA-CE40-B027-FB178787578D}" destId="{90D39A09-C818-5A4A-87A2-D7E88C232FDC}" srcOrd="0" destOrd="1" presId="urn:microsoft.com/office/officeart/2005/8/layout/matrix3"/>
    <dgm:cxn modelId="{74DDB078-2679-A749-82E3-774BBFD399D2}" type="presParOf" srcId="{1D50BA55-B8DC-D048-B86C-36AEE4ABE571}" destId="{A962C9FE-28E0-4843-BBF9-D503302AA1AC}" srcOrd="0" destOrd="0" presId="urn:microsoft.com/office/officeart/2005/8/layout/matrix3"/>
    <dgm:cxn modelId="{7E5F04EA-BEC7-5143-8041-804FB98292F2}" type="presParOf" srcId="{1D50BA55-B8DC-D048-B86C-36AEE4ABE571}" destId="{90D39A09-C818-5A4A-87A2-D7E88C232FDC}" srcOrd="1" destOrd="0" presId="urn:microsoft.com/office/officeart/2005/8/layout/matrix3"/>
    <dgm:cxn modelId="{0B5608C9-735C-D74C-B684-D59E78DE3A2C}" type="presParOf" srcId="{1D50BA55-B8DC-D048-B86C-36AEE4ABE571}" destId="{7A89DBE7-CC98-F74C-9049-337F928855BB}" srcOrd="2" destOrd="0" presId="urn:microsoft.com/office/officeart/2005/8/layout/matrix3"/>
    <dgm:cxn modelId="{200430B4-BB93-2840-99A7-8BF1896ED222}" type="presParOf" srcId="{1D50BA55-B8DC-D048-B86C-36AEE4ABE571}" destId="{E37A8F79-7B82-A048-9E98-D8B91582E728}" srcOrd="3" destOrd="0" presId="urn:microsoft.com/office/officeart/2005/8/layout/matrix3"/>
    <dgm:cxn modelId="{375E2A36-8DA3-DD40-91BF-ED268AD885AD}" type="presParOf" srcId="{1D50BA55-B8DC-D048-B86C-36AEE4ABE571}" destId="{6CED2B27-715C-DE4D-98C6-535F0C27EE4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D43F6-12E5-4D4A-A881-BD979F9A4A46}">
      <dsp:nvSpPr>
        <dsp:cNvPr id="0" name=""/>
        <dsp:cNvSpPr/>
      </dsp:nvSpPr>
      <dsp:spPr>
        <a:xfrm>
          <a:off x="2727883" y="1320930"/>
          <a:ext cx="2780108" cy="27801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Working in partnership</a:t>
          </a:r>
          <a:endParaRPr lang="en-US" sz="3100" kern="1200" dirty="0"/>
        </a:p>
      </dsp:txBody>
      <dsp:txXfrm>
        <a:off x="3135020" y="1728067"/>
        <a:ext cx="1965834" cy="1965834"/>
      </dsp:txXfrm>
    </dsp:sp>
    <dsp:sp modelId="{044DC77A-4055-A941-91FE-A4A0D9667FF7}">
      <dsp:nvSpPr>
        <dsp:cNvPr id="0" name=""/>
        <dsp:cNvSpPr/>
      </dsp:nvSpPr>
      <dsp:spPr>
        <a:xfrm>
          <a:off x="3188103" y="-1785"/>
          <a:ext cx="1859669" cy="18080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Shared decision making</a:t>
          </a:r>
          <a:endParaRPr lang="en-US" sz="1400" b="1" kern="1200" dirty="0"/>
        </a:p>
      </dsp:txBody>
      <dsp:txXfrm>
        <a:off x="3460445" y="263005"/>
        <a:ext cx="1314985" cy="1278518"/>
      </dsp:txXfrm>
    </dsp:sp>
    <dsp:sp modelId="{1AD8A743-AE7D-AF45-A8A5-D641420AFE8C}">
      <dsp:nvSpPr>
        <dsp:cNvPr id="0" name=""/>
        <dsp:cNvSpPr/>
      </dsp:nvSpPr>
      <dsp:spPr>
        <a:xfrm>
          <a:off x="4783114" y="2702940"/>
          <a:ext cx="1802441" cy="18248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Supporting self </a:t>
          </a:r>
          <a:r>
            <a:rPr lang="en-US" sz="1400" b="1" kern="1200" dirty="0" smtClean="0"/>
            <a:t>care/ self</a:t>
          </a:r>
          <a:r>
            <a:rPr lang="en-US" sz="1400" b="1" kern="1200" baseline="0" dirty="0" smtClean="0"/>
            <a:t> </a:t>
          </a:r>
          <a:r>
            <a:rPr lang="en-US" sz="1400" b="1" kern="1200" dirty="0" smtClean="0"/>
            <a:t>management</a:t>
          </a:r>
          <a:endParaRPr lang="en-US" sz="1400" b="1" kern="1200" dirty="0" smtClean="0"/>
        </a:p>
      </dsp:txBody>
      <dsp:txXfrm>
        <a:off x="5047075" y="2970177"/>
        <a:ext cx="1274519" cy="1290333"/>
      </dsp:txXfrm>
    </dsp:sp>
    <dsp:sp modelId="{084DAB6D-D32D-964C-8632-026CF58BE57A}">
      <dsp:nvSpPr>
        <dsp:cNvPr id="0" name=""/>
        <dsp:cNvSpPr/>
      </dsp:nvSpPr>
      <dsp:spPr>
        <a:xfrm>
          <a:off x="1644043" y="2704727"/>
          <a:ext cx="1814993" cy="18212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Care planning</a:t>
          </a:r>
          <a:endParaRPr lang="en-US" sz="1400" b="1" kern="1200" dirty="0"/>
        </a:p>
      </dsp:txBody>
      <dsp:txXfrm>
        <a:off x="1909843" y="2971441"/>
        <a:ext cx="1283393" cy="128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D0C9B-CFE4-354A-9683-B6C5CABB05E7}">
      <dsp:nvSpPr>
        <dsp:cNvPr id="0" name=""/>
        <dsp:cNvSpPr/>
      </dsp:nvSpPr>
      <dsp:spPr>
        <a:xfrm rot="16200000">
          <a:off x="1344355" y="1477660"/>
          <a:ext cx="3128973" cy="19121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Health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Managing</a:t>
          </a:r>
          <a:r>
            <a:rPr lang="en-US" sz="2200" kern="1200" baseline="0" dirty="0" smtClean="0"/>
            <a:t> my health conditions </a:t>
          </a:r>
          <a:endParaRPr lang="en-US" sz="2200" kern="1200" dirty="0"/>
        </a:p>
      </dsp:txBody>
      <dsp:txXfrm rot="5400000">
        <a:off x="2046134" y="962600"/>
        <a:ext cx="1818775" cy="2942255"/>
      </dsp:txXfrm>
    </dsp:sp>
    <dsp:sp modelId="{95422691-9232-0843-AB71-1161DCCDED3E}">
      <dsp:nvSpPr>
        <dsp:cNvPr id="0" name=""/>
        <dsp:cNvSpPr/>
      </dsp:nvSpPr>
      <dsp:spPr>
        <a:xfrm rot="5400000">
          <a:off x="3343316" y="1477660"/>
          <a:ext cx="3128973" cy="19121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Wellbeing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Managing</a:t>
          </a:r>
          <a:r>
            <a:rPr lang="en-US" sz="2200" kern="1200" baseline="0" dirty="0" smtClean="0"/>
            <a:t> the </a:t>
          </a:r>
          <a:r>
            <a:rPr lang="en-US" sz="2200" i="1" kern="1200" baseline="0" dirty="0" smtClean="0"/>
            <a:t>impact</a:t>
          </a:r>
          <a:r>
            <a:rPr lang="en-US" sz="2200" kern="1200" baseline="0" dirty="0" smtClean="0"/>
            <a:t> of my health conditions on my psychosocial functioning</a:t>
          </a:r>
          <a:endParaRPr lang="en-US" sz="2200" kern="1200" dirty="0"/>
        </a:p>
      </dsp:txBody>
      <dsp:txXfrm rot="-5400000">
        <a:off x="3951736" y="962600"/>
        <a:ext cx="1818775" cy="2942255"/>
      </dsp:txXfrm>
    </dsp:sp>
    <dsp:sp modelId="{DB6F06FF-7E24-F448-8E49-C793D294AF7E}">
      <dsp:nvSpPr>
        <dsp:cNvPr id="0" name=""/>
        <dsp:cNvSpPr/>
      </dsp:nvSpPr>
      <dsp:spPr>
        <a:xfrm>
          <a:off x="2908646" y="0"/>
          <a:ext cx="1998960" cy="19988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47493A-D69A-7440-B394-64210953FCC4}">
      <dsp:nvSpPr>
        <dsp:cNvPr id="0" name=""/>
        <dsp:cNvSpPr/>
      </dsp:nvSpPr>
      <dsp:spPr>
        <a:xfrm rot="10800000">
          <a:off x="2908646" y="2868104"/>
          <a:ext cx="1998960" cy="19988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2C9FE-28E0-4843-BBF9-D503302AA1AC}">
      <dsp:nvSpPr>
        <dsp:cNvPr id="0" name=""/>
        <dsp:cNvSpPr/>
      </dsp:nvSpPr>
      <dsp:spPr>
        <a:xfrm>
          <a:off x="798738" y="0"/>
          <a:ext cx="4821173" cy="482117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D39A09-C818-5A4A-87A2-D7E88C232FDC}">
      <dsp:nvSpPr>
        <dsp:cNvPr id="0" name=""/>
        <dsp:cNvSpPr/>
      </dsp:nvSpPr>
      <dsp:spPr>
        <a:xfrm>
          <a:off x="1256749" y="458011"/>
          <a:ext cx="1880257" cy="1880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Segmentation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Target resources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Use resources more effectively</a:t>
          </a:r>
          <a:endParaRPr lang="en-US" sz="1500" kern="1200" dirty="0"/>
        </a:p>
      </dsp:txBody>
      <dsp:txXfrm>
        <a:off x="1348536" y="549798"/>
        <a:ext cx="1696683" cy="1696683"/>
      </dsp:txXfrm>
    </dsp:sp>
    <dsp:sp modelId="{7A89DBE7-CC98-F74C-9049-337F928855BB}">
      <dsp:nvSpPr>
        <dsp:cNvPr id="0" name=""/>
        <dsp:cNvSpPr/>
      </dsp:nvSpPr>
      <dsp:spPr>
        <a:xfrm>
          <a:off x="3281642" y="458011"/>
          <a:ext cx="1880257" cy="1880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Tailored coaching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Start where people are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Personalise</a:t>
          </a:r>
          <a:r>
            <a:rPr lang="en-US" sz="1500" kern="1200" dirty="0" smtClean="0"/>
            <a:t> support</a:t>
          </a:r>
          <a:endParaRPr lang="en-US" sz="1500" kern="1200" dirty="0"/>
        </a:p>
      </dsp:txBody>
      <dsp:txXfrm>
        <a:off x="3373429" y="549798"/>
        <a:ext cx="1696683" cy="1696683"/>
      </dsp:txXfrm>
    </dsp:sp>
    <dsp:sp modelId="{E37A8F79-7B82-A048-9E98-D8B91582E728}">
      <dsp:nvSpPr>
        <dsp:cNvPr id="0" name=""/>
        <dsp:cNvSpPr/>
      </dsp:nvSpPr>
      <dsp:spPr>
        <a:xfrm>
          <a:off x="1256749" y="2482904"/>
          <a:ext cx="1880257" cy="1880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Programme</a:t>
          </a:r>
          <a:r>
            <a:rPr lang="en-US" sz="1900" kern="1200" dirty="0" smtClean="0"/>
            <a:t> assessment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Quality assure interventions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Improve quality of interventions</a:t>
          </a:r>
          <a:endParaRPr lang="en-US" sz="1500" kern="1200" dirty="0"/>
        </a:p>
      </dsp:txBody>
      <dsp:txXfrm>
        <a:off x="1348536" y="2574691"/>
        <a:ext cx="1696683" cy="1696683"/>
      </dsp:txXfrm>
    </dsp:sp>
    <dsp:sp modelId="{6CED2B27-715C-DE4D-98C6-535F0C27EE45}">
      <dsp:nvSpPr>
        <dsp:cNvPr id="0" name=""/>
        <dsp:cNvSpPr/>
      </dsp:nvSpPr>
      <dsp:spPr>
        <a:xfrm>
          <a:off x="3281642" y="2482904"/>
          <a:ext cx="1880257" cy="1880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Predictive </a:t>
          </a:r>
          <a:r>
            <a:rPr lang="en-US" sz="1900" kern="1200" dirty="0" err="1" smtClean="0"/>
            <a:t>modelling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sophisticated understanding of drivers of risk</a:t>
          </a:r>
          <a:endParaRPr lang="en-US" sz="1500" kern="1200" dirty="0"/>
        </a:p>
      </dsp:txBody>
      <dsp:txXfrm>
        <a:off x="3373429" y="2574691"/>
        <a:ext cx="1696683" cy="169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92815-B0C8-3E44-B702-5EDF1ABC34A4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AF0F5-207C-9949-8E54-7C6F90F5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 This is a key diagram (always has high face validity for patients and everyone else in the audience  - helps them really see what the issues of living with a LTC are really about). It</a:t>
            </a:r>
          </a:p>
          <a:p>
            <a:pPr>
              <a:buFontTx/>
              <a:buChar char="•"/>
            </a:pPr>
            <a:r>
              <a:rPr lang="en-GB">
                <a:latin typeface="Calibri" charset="0"/>
              </a:rPr>
              <a:t>Demonstrates the need visually from the person’ point of view</a:t>
            </a:r>
          </a:p>
          <a:p>
            <a:pPr>
              <a:buFontTx/>
              <a:buChar char="•"/>
            </a:pPr>
            <a:r>
              <a:rPr lang="en-GB">
                <a:latin typeface="Calibri" charset="0"/>
              </a:rPr>
              <a:t>Identifies the problems with the current approach </a:t>
            </a:r>
          </a:p>
          <a:p>
            <a:pPr>
              <a:buFontTx/>
              <a:buChar char="•"/>
            </a:pPr>
            <a:r>
              <a:rPr lang="en-GB">
                <a:latin typeface="Calibri" charset="0"/>
              </a:rPr>
              <a:t>Provides a visual framework to hang the Delivery System on.  The DS addresses all the aspects across the ‘whole System’</a:t>
            </a: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NB Drawn by people with LTCs on a paper table cloth at a World Café workshop. </a:t>
            </a:r>
          </a:p>
          <a:p>
            <a:pPr>
              <a:buFontTx/>
              <a:buChar char="•"/>
            </a:pPr>
            <a:r>
              <a:rPr lang="en-GB">
                <a:latin typeface="Calibri" charset="0"/>
              </a:rPr>
              <a:t>Points to note: </a:t>
            </a:r>
          </a:p>
          <a:p>
            <a:pPr lvl="1">
              <a:buFontTx/>
              <a:buChar char="•"/>
            </a:pPr>
            <a:r>
              <a:rPr lang="en-GB">
                <a:latin typeface="Calibri" charset="0"/>
              </a:rPr>
              <a:t>People with LTCs are self managing all the time (8757 hours) – it is not something that can be ‘given to them’ or ‘allowed’ by the NHS</a:t>
            </a:r>
          </a:p>
          <a:p>
            <a:pPr lvl="1">
              <a:buFontTx/>
              <a:buChar char="•"/>
            </a:pPr>
            <a:r>
              <a:rPr lang="en-GB">
                <a:latin typeface="Calibri" charset="0"/>
              </a:rPr>
              <a:t>The contacts with NHS usually appear regularly – uncoordinated with the ups and downs of everyday life</a:t>
            </a:r>
          </a:p>
          <a:p>
            <a:pPr lvl="1">
              <a:buFontTx/>
              <a:buChar char="•"/>
            </a:pPr>
            <a:r>
              <a:rPr lang="en-GB">
                <a:latin typeface="Calibri" charset="0"/>
              </a:rPr>
              <a:t>Surveys show that less than half the time allotted to the orange bars is devoted to discussing living with the condition or self management along the green wavy line. </a:t>
            </a: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  <a:p>
            <a:pPr>
              <a:buFontTx/>
              <a:buChar char="•"/>
            </a:pPr>
            <a:endParaRPr lang="en-GB">
              <a:latin typeface="Calibri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Angela Coulter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ea typeface="+mn-ea"/>
                <a:cs typeface="+mn-cs"/>
              </a:rPr>
              <a:t>28/11/12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King's Fund annual conference</a:t>
            </a:r>
            <a:endParaRPr lang="en-US" dirty="0"/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983272-C3B5-C24D-8FBC-6F1B6F735583}" type="slidenum">
              <a:rPr lang="en-US" sz="1200"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6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7% of the population are at level 1 activation- they tend</a:t>
            </a:r>
            <a:r>
              <a:rPr lang="en-US" baseline="0" dirty="0" smtClean="0"/>
              <a:t> to enjoy a worse quality of life and have worse outcomes than people at level 4 activation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4BBFF-EC0B-0141-8A25-6E1C339BE9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2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7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4091-4790-1642-9A36-8F971E163A0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D6DE-EEE2-8441-B681-43178EDD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pulation-health.manchester.ac.uk/primarycare/npcrdc-archive/archive/ProjectDetail.cfm/ID/117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99" y="2282825"/>
            <a:ext cx="8517467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Activation.</a:t>
            </a:r>
            <a:br>
              <a:rPr lang="en-US" dirty="0" smtClean="0"/>
            </a:br>
            <a:r>
              <a:rPr lang="en-US" dirty="0" smtClean="0"/>
              <a:t>Knowledge, skills and confidence to manage one’s own health and </a:t>
            </a:r>
            <a:r>
              <a:rPr lang="en-US" dirty="0" smtClean="0"/>
              <a:t>wellbeing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353" y="4480446"/>
            <a:ext cx="7055167" cy="178216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 smtClean="0"/>
              <a:t>Alf Collins </a:t>
            </a:r>
            <a:endParaRPr lang="en-US" sz="2400" dirty="0"/>
          </a:p>
          <a:p>
            <a:pPr algn="l">
              <a:lnSpc>
                <a:spcPct val="80000"/>
              </a:lnSpc>
            </a:pPr>
            <a:r>
              <a:rPr lang="en-US" sz="2400" dirty="0" smtClean="0"/>
              <a:t>Clinical Lead for Person and Community 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Care</a:t>
            </a:r>
          </a:p>
          <a:p>
            <a:pPr algn="l">
              <a:lnSpc>
                <a:spcPct val="80000"/>
              </a:lnSpc>
            </a:pPr>
            <a:r>
              <a:rPr lang="en-US" sz="2400" dirty="0" smtClean="0"/>
              <a:t>NHS England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95219" y="6262612"/>
            <a:ext cx="487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</a:t>
            </a:r>
            <a:r>
              <a:rPr lang="en-US" dirty="0"/>
              <a:t>C</a:t>
            </a:r>
            <a:r>
              <a:rPr lang="en-US" dirty="0" smtClean="0"/>
              <a:t>oaching Cambridge. 19</a:t>
            </a:r>
            <a:r>
              <a:rPr lang="en-US" baseline="30000" dirty="0" smtClean="0"/>
              <a:t>th</a:t>
            </a:r>
            <a:r>
              <a:rPr lang="en-US" dirty="0" smtClean="0"/>
              <a:t> September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88640"/>
            <a:ext cx="1816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13ite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6"/>
          <a:stretch>
            <a:fillRect/>
          </a:stretch>
        </p:blipFill>
        <p:spPr>
          <a:xfrm>
            <a:off x="457200" y="1516877"/>
            <a:ext cx="8229600" cy="4743324"/>
          </a:xfr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06989" y="6397931"/>
            <a:ext cx="2428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ea typeface="MS PGothic" pitchFamily="34" charset="-128"/>
              </a:rPr>
              <a:t>Source: </a:t>
            </a:r>
            <a:r>
              <a:rPr lang="en-US" altLang="en-US" sz="1000" dirty="0" err="1">
                <a:ea typeface="MS PGothic" pitchFamily="34" charset="-128"/>
              </a:rPr>
              <a:t>J.Hibbard</a:t>
            </a:r>
            <a:r>
              <a:rPr lang="en-US" altLang="en-US" sz="1000" dirty="0">
                <a:ea typeface="MS PGothic" pitchFamily="34" charset="-128"/>
              </a:rPr>
              <a:t>, University of Oregon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/>
              <a:t>PAM Scale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087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00808"/>
            <a:ext cx="7839449" cy="3463859"/>
          </a:xfr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/>
              <a:t>A developmental </a:t>
            </a:r>
            <a:r>
              <a:rPr lang="en-GB" sz="4000" dirty="0"/>
              <a:t>s</a:t>
            </a:r>
            <a:r>
              <a:rPr lang="en-GB" sz="4000" dirty="0" smtClean="0"/>
              <a:t>cale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2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5" descr="Additions-to-Health-Style-Chart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489" r="-9489"/>
          <a:stretch>
            <a:fillRect/>
          </a:stretch>
        </p:blipFill>
        <p:spPr>
          <a:xfrm>
            <a:off x="821535" y="2487763"/>
            <a:ext cx="7315200" cy="4267200"/>
          </a:xfrm>
        </p:spPr>
      </p:pic>
      <p:sp>
        <p:nvSpPr>
          <p:cNvPr id="3" name="Down Arrow 2"/>
          <p:cNvSpPr/>
          <p:nvPr/>
        </p:nvSpPr>
        <p:spPr>
          <a:xfrm>
            <a:off x="1706676" y="3182822"/>
            <a:ext cx="683892" cy="9038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411571" y="2288130"/>
            <a:ext cx="683892" cy="11941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070" y="2709750"/>
            <a:ext cx="28835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10-15% </a:t>
            </a:r>
            <a:r>
              <a:rPr lang="en-US" sz="2400" dirty="0" smtClean="0"/>
              <a:t>of population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85966" y="1797115"/>
            <a:ext cx="28835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25-30% </a:t>
            </a:r>
            <a:r>
              <a:rPr lang="en-US" sz="2400" dirty="0" smtClean="0"/>
              <a:t>of population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97182" cy="13546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35-40% </a:t>
            </a:r>
            <a:r>
              <a:rPr lang="en-GB" dirty="0" smtClean="0"/>
              <a:t>of population have low or no confidence to manage their health </a:t>
            </a:r>
            <a:br>
              <a:rPr lang="en-GB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84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Feel overwhelmed with the task of managing their health</a:t>
            </a:r>
            <a:endParaRPr lang="en-GB" dirty="0"/>
          </a:p>
          <a:p>
            <a:pPr lvl="0"/>
            <a:r>
              <a:rPr lang="en-US" dirty="0"/>
              <a:t>Have low confidence in their ability to have a positive impact on their health</a:t>
            </a:r>
            <a:endParaRPr lang="en-GB" dirty="0"/>
          </a:p>
          <a:p>
            <a:pPr lvl="0"/>
            <a:r>
              <a:rPr lang="en-US" dirty="0"/>
              <a:t>Not understand their role in </a:t>
            </a:r>
            <a:r>
              <a:rPr lang="en-US" dirty="0" smtClean="0"/>
              <a:t>care processes</a:t>
            </a:r>
            <a:endParaRPr lang="en-GB" dirty="0"/>
          </a:p>
          <a:p>
            <a:pPr lvl="0"/>
            <a:r>
              <a:rPr lang="en-US" dirty="0"/>
              <a:t>Have limited problem solving skills</a:t>
            </a:r>
            <a:endParaRPr lang="en-GB" dirty="0"/>
          </a:p>
          <a:p>
            <a:pPr lvl="0"/>
            <a:r>
              <a:rPr lang="en-US" dirty="0"/>
              <a:t>Have had a great deal of experience with failure in trying to manage, and have become passive with regard to their health</a:t>
            </a:r>
            <a:endParaRPr lang="en-GB" dirty="0"/>
          </a:p>
          <a:p>
            <a:r>
              <a:rPr lang="en-US" dirty="0"/>
              <a:t>Say they would rather not think about their health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000" dirty="0" smtClean="0"/>
              <a:t>People at low levels of activation tend to: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342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072"/>
            <a:ext cx="8546998" cy="52009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‘Be engaged’</a:t>
            </a:r>
          </a:p>
          <a:p>
            <a:pPr lvl="1"/>
            <a:r>
              <a:rPr lang="en-US" dirty="0" smtClean="0"/>
              <a:t>Come prepared</a:t>
            </a:r>
          </a:p>
          <a:p>
            <a:pPr lvl="1"/>
            <a:r>
              <a:rPr lang="en-US" dirty="0" smtClean="0"/>
              <a:t>Ask questions</a:t>
            </a:r>
          </a:p>
          <a:p>
            <a:pPr lvl="1"/>
            <a:r>
              <a:rPr lang="en-US" dirty="0" smtClean="0"/>
              <a:t>Make decisions</a:t>
            </a:r>
          </a:p>
          <a:p>
            <a:pPr lvl="1"/>
            <a:r>
              <a:rPr lang="en-US" dirty="0" smtClean="0"/>
              <a:t>Have less unmet needs </a:t>
            </a:r>
            <a:r>
              <a:rPr lang="en-US" i="1" dirty="0" smtClean="0"/>
              <a:t>(</a:t>
            </a:r>
            <a:r>
              <a:rPr lang="en-US" i="1" dirty="0" err="1" smtClean="0"/>
              <a:t>nb</a:t>
            </a:r>
            <a:r>
              <a:rPr lang="en-US" i="1" dirty="0" smtClean="0"/>
              <a:t> inequalities)</a:t>
            </a:r>
          </a:p>
          <a:p>
            <a:r>
              <a:rPr lang="en-US" dirty="0" smtClean="0"/>
              <a:t>Have improved clinical outcomes (including mental health)</a:t>
            </a:r>
          </a:p>
          <a:p>
            <a:r>
              <a:rPr lang="en-US" dirty="0" smtClean="0"/>
              <a:t>Enjoy an improved quality of life </a:t>
            </a:r>
          </a:p>
          <a:p>
            <a:r>
              <a:rPr lang="en-US" dirty="0" smtClean="0"/>
              <a:t>Use less healthcare resource</a:t>
            </a:r>
          </a:p>
          <a:p>
            <a:r>
              <a:rPr lang="en-US" dirty="0" smtClean="0"/>
              <a:t>Feel satisfied at work</a:t>
            </a:r>
          </a:p>
          <a:p>
            <a:pPr marL="0" indent="0">
              <a:buNone/>
            </a:pPr>
            <a:r>
              <a:rPr lang="en-US" sz="2100" dirty="0"/>
              <a:t>Why Does Patient Activation Matter? An Examination of the Relationships Between Patient Activation and Health-Related </a:t>
            </a:r>
            <a:r>
              <a:rPr lang="en-US" sz="2100" dirty="0" smtClean="0"/>
              <a:t>Outcomes. Jessica Greene </a:t>
            </a:r>
            <a:r>
              <a:rPr lang="en-US" sz="2100" dirty="0"/>
              <a:t>and Judith H. </a:t>
            </a:r>
            <a:r>
              <a:rPr lang="en-US" sz="2100" dirty="0" smtClean="0"/>
              <a:t>Hibbard </a:t>
            </a:r>
            <a:r>
              <a:rPr lang="en-US" sz="2100" i="1" dirty="0" smtClean="0"/>
              <a:t>Journal </a:t>
            </a:r>
            <a:r>
              <a:rPr lang="en-US" sz="2100" i="1" dirty="0"/>
              <a:t>of General Internal Medicine, </a:t>
            </a:r>
            <a:r>
              <a:rPr lang="en-US" sz="2100" dirty="0"/>
              <a:t>published online Nov. 30, 2011 </a:t>
            </a:r>
            <a:endParaRPr lang="en-US" sz="2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000" dirty="0" smtClean="0"/>
              <a:t>People at higher levels of activation tend to: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443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" y="779291"/>
            <a:ext cx="8589275" cy="55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/>
              <a:t>Self care behaviours and activation 1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502400" y="6468533"/>
            <a:ext cx="266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USA National sample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/>
              <a:t>Self care behaviours and activation 2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1415133"/>
            <a:ext cx="8534400" cy="52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000" dirty="0" smtClean="0"/>
              <a:t>Encounters with clinicians and activation 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634065"/>
            <a:ext cx="7785100" cy="48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6695"/>
            <a:ext cx="8320458" cy="5078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83534" y="6485467"/>
            <a:ext cx="300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Knowledge Networks 2008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/>
              <a:t>Emotional health and activation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93633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91" y="597701"/>
            <a:ext cx="7341161" cy="56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000" dirty="0" smtClean="0"/>
              <a:t>The Passive Patient</a:t>
            </a:r>
            <a:endParaRPr lang="en-GB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678" y="397291"/>
            <a:ext cx="3874060" cy="5756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/>
              <a:t>Healthcare can be profoundly disempowering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/>
              <a:t>But most patients want to be treated as active participants – as co-producers of health.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250869" y="6356350"/>
            <a:ext cx="3393161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With thanks to Angela Coulter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752" y="2798234"/>
            <a:ext cx="3839921" cy="2981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716" y="5930466"/>
            <a:ext cx="889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Thus tailored interventions improve all other ‘downstream’ indicators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48133" cy="22484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000" dirty="0" smtClean="0"/>
              <a:t>Patients can be supported on a ‘journey of activation’ by offering tailored interventions: 1:1 </a:t>
            </a:r>
            <a:r>
              <a:rPr lang="en-GB" sz="4000" dirty="0" smtClean="0"/>
              <a:t>or group coaching. </a:t>
            </a:r>
            <a:br>
              <a:rPr lang="en-GB" sz="4000" dirty="0" smtClean="0"/>
            </a:br>
            <a:r>
              <a:rPr lang="en-GB" sz="4000" b="1" i="1" dirty="0" smtClean="0"/>
              <a:t>(</a:t>
            </a:r>
            <a:r>
              <a:rPr lang="en-GB" sz="4000" b="1" i="1" dirty="0" err="1" smtClean="0"/>
              <a:t>nb</a:t>
            </a:r>
            <a:r>
              <a:rPr lang="en-GB" sz="4000" b="1" i="1" dirty="0" smtClean="0"/>
              <a:t> Peer and community support)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25615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i="1" dirty="0" smtClean="0"/>
              <a:t>Tailored</a:t>
            </a:r>
            <a:r>
              <a:rPr lang="en-GB" sz="4000" dirty="0" smtClean="0"/>
              <a:t> health coaching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631406"/>
            <a:ext cx="7907867" cy="50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2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000" dirty="0" smtClean="0"/>
              <a:t>People at lowest levels of activation gain the most from tailored interventions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http://www.population-health.manchester.ac.uk/primarycare/npcrdc-archive/archive/ProjectDetail.cfm/ID/117.</a:t>
            </a:r>
            <a:r>
              <a:rPr lang="en-US" dirty="0" smtClean="0">
                <a:hlinkClick r:id="rId2"/>
              </a:rPr>
              <a:t>htm</a:t>
            </a:r>
            <a:endParaRPr lang="en-US" dirty="0" smtClean="0"/>
          </a:p>
          <a:p>
            <a:r>
              <a:rPr lang="en-US" dirty="0" smtClean="0"/>
              <a:t>An evaluation of a self management </a:t>
            </a:r>
            <a:r>
              <a:rPr lang="en-US" dirty="0" err="1" smtClean="0"/>
              <a:t>programme</a:t>
            </a:r>
            <a:r>
              <a:rPr lang="en-US" dirty="0" smtClean="0"/>
              <a:t> for patients with LTCs. </a:t>
            </a:r>
            <a:r>
              <a:rPr lang="en-US" i="1" dirty="0" smtClean="0"/>
              <a:t>Turner A et al. </a:t>
            </a:r>
            <a:r>
              <a:rPr lang="en-US" dirty="0" smtClean="0"/>
              <a:t>Patient </a:t>
            </a:r>
            <a:r>
              <a:rPr lang="en-US" dirty="0"/>
              <a:t>Education and Counseling 10/2014; 98(2). DOI:10.1016/j.pec.2014.08.022</a:t>
            </a:r>
          </a:p>
        </p:txBody>
      </p:sp>
    </p:spTree>
    <p:extLst>
      <p:ext uri="{BB962C8B-B14F-4D97-AF65-F5344CB8AC3E}">
        <p14:creationId xmlns:p14="http://schemas.microsoft.com/office/powerpoint/2010/main" val="2116957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87" y="1773112"/>
            <a:ext cx="5619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5083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000" dirty="0" smtClean="0"/>
              <a:t>People at activation level 4 cost 31% less than people at level 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056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5664512"/>
              </p:ext>
            </p:extLst>
          </p:nvPr>
        </p:nvGraphicFramePr>
        <p:xfrm>
          <a:off x="1524000" y="1396999"/>
          <a:ext cx="6418650" cy="482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/>
              <a:t>Activation and utility across the system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986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or measure or both?</a:t>
            </a:r>
          </a:p>
          <a:p>
            <a:r>
              <a:rPr lang="en-US" dirty="0" smtClean="0"/>
              <a:t>English translation </a:t>
            </a:r>
            <a:endParaRPr lang="en-US" dirty="0" smtClean="0"/>
          </a:p>
          <a:p>
            <a:r>
              <a:rPr lang="en-US" dirty="0" smtClean="0"/>
              <a:t>Activation as an outcome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 smtClean="0"/>
              <a:t>model of health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licencing</a:t>
            </a:r>
            <a:r>
              <a:rPr lang="en-US" dirty="0" smtClean="0"/>
              <a:t> issue…..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Questions and challenges remain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326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45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Arial"/>
                <a:cs typeface="Arial"/>
              </a:rPr>
              <a:t>Empowering </a:t>
            </a:r>
            <a:r>
              <a:rPr lang="en-GB" sz="2400" b="1" dirty="0">
                <a:solidFill>
                  <a:schemeClr val="tx2"/>
                </a:solidFill>
                <a:latin typeface="Arial"/>
                <a:cs typeface="Arial"/>
              </a:rPr>
              <a:t>patients </a:t>
            </a:r>
            <a:r>
              <a:rPr lang="en-GB" sz="2400" b="1" dirty="0" smtClean="0">
                <a:solidFill>
                  <a:schemeClr val="tx2"/>
                </a:solidFill>
                <a:latin typeface="Arial"/>
                <a:cs typeface="Arial"/>
              </a:rPr>
              <a:t>and communities (chapter 2 5YFV)</a:t>
            </a:r>
            <a:endParaRPr lang="en-GB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/>
              <a:t>‘we will do more to support people to manage their own health –staying healthy, making informed choices of treatment, managing conditions and avoiding complications.’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2 million PAM licences now being used across system, including in the PACs and MCP Vanguards</a:t>
            </a:r>
            <a:endParaRPr lang="en-GB" sz="24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23" y="354052"/>
            <a:ext cx="1383803" cy="84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43288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New Horizons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750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17" y="308496"/>
            <a:ext cx="3063395" cy="43270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182" y="5026922"/>
            <a:ext cx="840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www.kingsfund.org.uk</a:t>
            </a:r>
            <a:r>
              <a:rPr lang="en-US" dirty="0"/>
              <a:t>/publications/supporting-people-manage-their-health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182" y="6121482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Alf Collins</a:t>
            </a:r>
          </a:p>
          <a:p>
            <a:r>
              <a:rPr lang="en-US" dirty="0" smtClean="0"/>
              <a:t>September 19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0791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/>
              <a:t>Co-producing health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97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LTC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1013"/>
            <a:ext cx="72580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1188" y="4056063"/>
            <a:ext cx="4105275" cy="2087562"/>
            <a:chOff x="81393" y="4392393"/>
            <a:chExt cx="4653903" cy="2372257"/>
          </a:xfrm>
        </p:grpSpPr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 flipV="1">
              <a:off x="1387752" y="4392393"/>
              <a:ext cx="1714597" cy="1145228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393" y="5588443"/>
              <a:ext cx="4653903" cy="1176207"/>
            </a:xfrm>
            <a:prstGeom prst="roundRect">
              <a:avLst/>
            </a:prstGeom>
            <a:noFill/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1" dirty="0">
                <a:solidFill>
                  <a:srgbClr val="CC3300"/>
                </a:solidFill>
              </a:endParaRPr>
            </a:p>
            <a:p>
              <a:pPr algn="ctr">
                <a:defRPr/>
              </a:pPr>
              <a:r>
                <a:rPr lang="en-GB" sz="2400" b="1" dirty="0">
                  <a:solidFill>
                    <a:srgbClr val="CC3300"/>
                  </a:solidFill>
                </a:rPr>
                <a:t>Hours with NHS / social care  professional  = </a:t>
              </a:r>
              <a:r>
                <a:rPr lang="en-GB" sz="2400" b="1" dirty="0" smtClean="0">
                  <a:solidFill>
                    <a:srgbClr val="CC3300"/>
                  </a:solidFill>
                </a:rPr>
                <a:t>5-10 </a:t>
              </a:r>
              <a:r>
                <a:rPr lang="en-GB" sz="2400" b="1" dirty="0">
                  <a:solidFill>
                    <a:srgbClr val="CC3300"/>
                  </a:solidFill>
                </a:rPr>
                <a:t>in a year </a:t>
              </a:r>
            </a:p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61935" y="3174770"/>
            <a:ext cx="3658215" cy="2968855"/>
            <a:chOff x="4656453" y="3440953"/>
            <a:chExt cx="4164019" cy="2881854"/>
          </a:xfrm>
        </p:grpSpPr>
        <p:sp>
          <p:nvSpPr>
            <p:cNvPr id="18437" name="Line 9"/>
            <p:cNvSpPr>
              <a:spLocks noChangeShapeType="1"/>
            </p:cNvSpPr>
            <p:nvPr/>
          </p:nvSpPr>
          <p:spPr bwMode="auto">
            <a:xfrm flipH="1" flipV="1">
              <a:off x="5309632" y="3440953"/>
              <a:ext cx="1134031" cy="1788271"/>
            </a:xfrm>
            <a:prstGeom prst="line">
              <a:avLst/>
            </a:prstGeom>
            <a:noFill/>
            <a:ln w="57150">
              <a:solidFill>
                <a:srgbClr val="68AC9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656453" y="5230038"/>
              <a:ext cx="4164019" cy="1092769"/>
            </a:xfrm>
            <a:prstGeom prst="roundRect">
              <a:avLst/>
            </a:prstGeom>
            <a:noFill/>
            <a:ln w="38100">
              <a:solidFill>
                <a:srgbClr val="68A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1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GB" sz="2400" b="1" dirty="0">
                  <a:solidFill>
                    <a:srgbClr val="68AC92"/>
                  </a:solidFill>
                </a:rPr>
                <a:t>Self </a:t>
              </a:r>
              <a:r>
                <a:rPr lang="en-GB" sz="2400" b="1" dirty="0" smtClean="0">
                  <a:solidFill>
                    <a:srgbClr val="68AC92"/>
                  </a:solidFill>
                </a:rPr>
                <a:t>care/ self management</a:t>
              </a:r>
              <a:endParaRPr lang="en-GB" sz="2400" b="1" dirty="0">
                <a:solidFill>
                  <a:srgbClr val="68AC92"/>
                </a:solidFill>
              </a:endParaRPr>
            </a:p>
            <a:p>
              <a:pPr algn="ctr">
                <a:defRPr/>
              </a:pPr>
              <a:r>
                <a:rPr lang="en-GB" sz="2400" b="1" dirty="0">
                  <a:solidFill>
                    <a:srgbClr val="68AC92"/>
                  </a:solidFill>
                </a:rPr>
                <a:t> = </a:t>
              </a:r>
              <a:r>
                <a:rPr lang="en-GB" sz="2400" b="1" dirty="0" smtClean="0">
                  <a:solidFill>
                    <a:srgbClr val="68AC92"/>
                  </a:solidFill>
                </a:rPr>
                <a:t>8750-55 </a:t>
              </a:r>
              <a:r>
                <a:rPr lang="en-GB" sz="2400" b="1" dirty="0">
                  <a:solidFill>
                    <a:srgbClr val="68AC92"/>
                  </a:solidFill>
                </a:rPr>
                <a:t>in a year </a:t>
              </a:r>
            </a:p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3600" dirty="0" smtClean="0"/>
              <a:t>For people living with LTCs, usual care is self care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937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3600" dirty="0" smtClean="0"/>
              <a:t>Patients’ Goals may be Different from Clinicians’ Goals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To better manage my pain relief so I don’t wake up at night</a:t>
            </a:r>
          </a:p>
          <a:p>
            <a:pPr lvl="0"/>
            <a:r>
              <a:rPr lang="en-GB" dirty="0"/>
              <a:t>To stay in my </a:t>
            </a:r>
            <a:r>
              <a:rPr lang="en-GB" dirty="0" smtClean="0"/>
              <a:t>own home </a:t>
            </a:r>
            <a:r>
              <a:rPr lang="en-GB" dirty="0"/>
              <a:t>as long as possible</a:t>
            </a:r>
          </a:p>
          <a:p>
            <a:pPr lvl="0"/>
            <a:r>
              <a:rPr lang="en-GB" dirty="0"/>
              <a:t>To stop taking anti-depressants because I don’t like the side-effects</a:t>
            </a:r>
          </a:p>
          <a:p>
            <a:pPr lvl="0"/>
            <a:r>
              <a:rPr lang="en-GB" dirty="0"/>
              <a:t>To learn how to cook healthy meals that the whole family will enjoy</a:t>
            </a:r>
          </a:p>
          <a:p>
            <a:pPr lvl="0"/>
            <a:r>
              <a:rPr lang="en-GB" dirty="0" smtClean="0"/>
              <a:t>To have the same person caring for me from 9am to 3pm so my parents can go to work</a:t>
            </a:r>
          </a:p>
          <a:p>
            <a:pPr lvl="0"/>
            <a:r>
              <a:rPr lang="en-GB" dirty="0" smtClean="0"/>
              <a:t>To </a:t>
            </a:r>
            <a:r>
              <a:rPr lang="en-GB" dirty="0"/>
              <a:t>receive </a:t>
            </a:r>
            <a:r>
              <a:rPr lang="en-GB" dirty="0" smtClean="0"/>
              <a:t>end-of-life </a:t>
            </a:r>
            <a:r>
              <a:rPr lang="en-GB" dirty="0"/>
              <a:t>care at the hospice close to where my sister lives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08462" y="6176963"/>
            <a:ext cx="72855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Source: </a:t>
            </a:r>
            <a:r>
              <a:rPr lang="en-GB" sz="1600" dirty="0"/>
              <a:t>Coalition for Collaborative Care. Personalised care and support planning </a:t>
            </a:r>
            <a:r>
              <a:rPr lang="en-GB" sz="1600" dirty="0" smtClean="0"/>
              <a:t>handbook. </a:t>
            </a:r>
            <a:r>
              <a:rPr lang="en-GB" sz="1600" dirty="0"/>
              <a:t>NHS </a:t>
            </a:r>
            <a:r>
              <a:rPr lang="en-GB" sz="1600" dirty="0" smtClean="0"/>
              <a:t>England 2015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045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476029"/>
              </p:ext>
            </p:extLst>
          </p:nvPr>
        </p:nvGraphicFramePr>
        <p:xfrm>
          <a:off x="855406" y="1106129"/>
          <a:ext cx="7816645" cy="486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87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system should work in partnership with people with LTCs in order to support them to develop the knowledge, skills and confidence to manage their own health and </a:t>
            </a:r>
            <a:r>
              <a:rPr lang="en-US" dirty="0" smtClean="0"/>
              <a:t>wellbeing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10" y="3990204"/>
            <a:ext cx="3289300" cy="2463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 smtClean="0"/>
              <a:t>So…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627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Unidimensional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measures a single concept)</a:t>
            </a:r>
          </a:p>
          <a:p>
            <a:r>
              <a:rPr lang="en-US" dirty="0" smtClean="0"/>
              <a:t>Developmental (</a:t>
            </a:r>
            <a:r>
              <a:rPr lang="en-US" dirty="0" err="1" smtClean="0"/>
              <a:t>ie</a:t>
            </a:r>
            <a:r>
              <a:rPr lang="en-US" dirty="0" smtClean="0"/>
              <a:t> appropriate interventions can support people to progress on a </a:t>
            </a:r>
            <a:r>
              <a:rPr lang="en-US" i="1" dirty="0" smtClean="0"/>
              <a:t>journey of activation)</a:t>
            </a:r>
          </a:p>
          <a:p>
            <a:r>
              <a:rPr lang="en-US" dirty="0" smtClean="0"/>
              <a:t>Knowledge, skills and confidence to self manage</a:t>
            </a:r>
          </a:p>
          <a:p>
            <a:r>
              <a:rPr lang="en-US" dirty="0" smtClean="0"/>
              <a:t>13 items, 4 levels</a:t>
            </a:r>
          </a:p>
          <a:p>
            <a:r>
              <a:rPr lang="en-US" dirty="0" smtClean="0"/>
              <a:t>Score out of 100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 smtClean="0"/>
              <a:t>Patient Activation Measure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641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3042"/>
              </p:ext>
            </p:extLst>
          </p:nvPr>
        </p:nvGraphicFramePr>
        <p:xfrm>
          <a:off x="0" y="-1572150"/>
          <a:ext cx="8686799" cy="82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10020300" imgH="6565900" progId="Word.Document.12">
                  <p:embed/>
                </p:oleObj>
              </mc:Choice>
              <mc:Fallback>
                <p:oleObj name="Document" r:id="rId3" imgW="10020300" imgH="656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572150"/>
                        <a:ext cx="8686799" cy="824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3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959</Words>
  <Application>Microsoft Macintosh PowerPoint</Application>
  <PresentationFormat>On-screen Show (4:3)</PresentationFormat>
  <Paragraphs>129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MS PGothic</vt:lpstr>
      <vt:lpstr>ＭＳ Ｐゴシック</vt:lpstr>
      <vt:lpstr>Arial</vt:lpstr>
      <vt:lpstr>Office Theme</vt:lpstr>
      <vt:lpstr>Document</vt:lpstr>
      <vt:lpstr>Activation. Knowledge, skills and confidence to manage one’s own health and wellbeing</vt:lpstr>
      <vt:lpstr>The Passive Patient</vt:lpstr>
      <vt:lpstr>Co-producing health</vt:lpstr>
      <vt:lpstr>For people living with LTCs, usual care is self care</vt:lpstr>
      <vt:lpstr>Patients’ Goals may be Different from Clinicians’ Goals</vt:lpstr>
      <vt:lpstr>PowerPoint Presentation</vt:lpstr>
      <vt:lpstr>So…</vt:lpstr>
      <vt:lpstr>Patient Activation Measure</vt:lpstr>
      <vt:lpstr>PowerPoint Presentation</vt:lpstr>
      <vt:lpstr>PAM Scale</vt:lpstr>
      <vt:lpstr>A developmental scale</vt:lpstr>
      <vt:lpstr>35-40% of population have low or no confidence to manage their health  </vt:lpstr>
      <vt:lpstr>People at low levels of activation tend to:</vt:lpstr>
      <vt:lpstr>People at higher levels of activation tend to:</vt:lpstr>
      <vt:lpstr>Self care behaviours and activation 1</vt:lpstr>
      <vt:lpstr>Self care behaviours and activation 2</vt:lpstr>
      <vt:lpstr>Encounters with clinicians and activation </vt:lpstr>
      <vt:lpstr>Emotional health and activation</vt:lpstr>
      <vt:lpstr>PowerPoint Presentation</vt:lpstr>
      <vt:lpstr>Patients can be supported on a ‘journey of activation’ by offering tailored interventions: 1:1 or group coaching.  (nb Peer and community support)</vt:lpstr>
      <vt:lpstr>Tailored health coaching</vt:lpstr>
      <vt:lpstr>People at lowest levels of activation gain the most from tailored interventions</vt:lpstr>
      <vt:lpstr>People at activation level 4 cost 31% less than people at level 1</vt:lpstr>
      <vt:lpstr>Activation and utility across the system</vt:lpstr>
      <vt:lpstr>Questions and challenges remain</vt:lpstr>
      <vt:lpstr> </vt:lpstr>
      <vt:lpstr>PowerPoint Presentation</vt:lpstr>
    </vt:vector>
  </TitlesOfParts>
  <Company>Orchard House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knowledge, skills and confidence to self manage Patient Activation</dc:title>
  <dc:creator>Administrator</dc:creator>
  <cp:lastModifiedBy>Peter Alf Collins</cp:lastModifiedBy>
  <cp:revision>28</cp:revision>
  <dcterms:created xsi:type="dcterms:W3CDTF">2014-11-10T11:48:05Z</dcterms:created>
  <dcterms:modified xsi:type="dcterms:W3CDTF">2016-09-19T08:01:21Z</dcterms:modified>
</cp:coreProperties>
</file>